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01" r:id="rId5"/>
    <p:sldId id="316" r:id="rId6"/>
    <p:sldId id="353" r:id="rId7"/>
    <p:sldId id="354" r:id="rId8"/>
    <p:sldId id="318" r:id="rId9"/>
    <p:sldId id="320" r:id="rId10"/>
    <p:sldId id="321" r:id="rId11"/>
    <p:sldId id="319" r:id="rId12"/>
    <p:sldId id="327" r:id="rId13"/>
    <p:sldId id="323" r:id="rId14"/>
    <p:sldId id="325" r:id="rId15"/>
    <p:sldId id="330" r:id="rId16"/>
    <p:sldId id="322" r:id="rId17"/>
    <p:sldId id="331" r:id="rId18"/>
    <p:sldId id="332" r:id="rId19"/>
    <p:sldId id="329" r:id="rId20"/>
    <p:sldId id="324" r:id="rId21"/>
    <p:sldId id="333" r:id="rId22"/>
    <p:sldId id="334" r:id="rId23"/>
    <p:sldId id="336" r:id="rId24"/>
    <p:sldId id="337" r:id="rId25"/>
    <p:sldId id="335" r:id="rId26"/>
    <p:sldId id="338" r:id="rId27"/>
    <p:sldId id="340" r:id="rId28"/>
    <p:sldId id="339" r:id="rId29"/>
    <p:sldId id="341" r:id="rId30"/>
    <p:sldId id="351" r:id="rId31"/>
    <p:sldId id="342" r:id="rId32"/>
    <p:sldId id="343" r:id="rId33"/>
    <p:sldId id="350" r:id="rId34"/>
    <p:sldId id="344" r:id="rId35"/>
    <p:sldId id="345" r:id="rId36"/>
    <p:sldId id="346" r:id="rId37"/>
    <p:sldId id="347" r:id="rId38"/>
    <p:sldId id="348" r:id="rId39"/>
    <p:sldId id="352" r:id="rId40"/>
    <p:sldId id="34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FF5A705-46E8-45DE-9C33-FA41C3D71DBD}">
          <p14:sldIdLst>
            <p14:sldId id="301"/>
            <p14:sldId id="316"/>
            <p14:sldId id="353"/>
            <p14:sldId id="354"/>
            <p14:sldId id="318"/>
            <p14:sldId id="320"/>
            <p14:sldId id="321"/>
            <p14:sldId id="319"/>
          </p14:sldIdLst>
        </p14:section>
        <p14:section name="chapter1" id="{03D272C5-9009-46B6-8034-3509696CB2C7}">
          <p14:sldIdLst>
            <p14:sldId id="327"/>
            <p14:sldId id="323"/>
            <p14:sldId id="325"/>
            <p14:sldId id="330"/>
            <p14:sldId id="322"/>
            <p14:sldId id="331"/>
            <p14:sldId id="332"/>
            <p14:sldId id="329"/>
            <p14:sldId id="324"/>
            <p14:sldId id="333"/>
            <p14:sldId id="334"/>
            <p14:sldId id="336"/>
            <p14:sldId id="337"/>
            <p14:sldId id="335"/>
            <p14:sldId id="338"/>
            <p14:sldId id="340"/>
            <p14:sldId id="339"/>
            <p14:sldId id="341"/>
            <p14:sldId id="351"/>
            <p14:sldId id="342"/>
            <p14:sldId id="343"/>
            <p14:sldId id="350"/>
            <p14:sldId id="344"/>
            <p14:sldId id="345"/>
            <p14:sldId id="346"/>
            <p14:sldId id="347"/>
            <p14:sldId id="348"/>
            <p14:sldId id="352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6"/>
    <a:srgbClr val="E8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8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2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54"/>
    </p:cViewPr>
  </p:sorterViewPr>
  <p:notesViewPr>
    <p:cSldViewPr snapToGrid="0">
      <p:cViewPr varScale="1">
        <p:scale>
          <a:sx n="63" d="100"/>
          <a:sy n="63" d="100"/>
        </p:scale>
        <p:origin x="12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AF8B2B-B82D-4C05-95DD-F10274BEDD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142846-75B5-4B01-A342-CE11080B2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5D3-FF41-4D11-B5ED-6A1233107565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B7D4FA-6561-48A3-B6A0-82DB33B3E2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F80917-627E-4A85-B6D3-95655263FA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41EA5-E818-41D4-8823-6A111E684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18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E4C0E-3822-4470-875C-25F6E634D1E2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AC316-6613-4524-A62E-81CD3AE2E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4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F2EAD-2781-4C4E-89A7-EC1C39306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57" y="1122363"/>
            <a:ext cx="4281443" cy="2387600"/>
          </a:xfrm>
        </p:spPr>
        <p:txBody>
          <a:bodyPr anchor="b"/>
          <a:lstStyle>
            <a:lvl1pPr algn="ctr">
              <a:defRPr sz="6000" b="1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9E29A5-2634-408B-BE7E-DC55036A0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7" y="3747536"/>
            <a:ext cx="53325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A0F8F-854E-4453-9F26-EA26574E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2CE2E-3DDF-47DE-A497-FA276826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A6E08-71A3-4E4D-A9E2-C95760A2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id="{F94179D6-DDD3-4F68-80F8-886D8EB2F992}"/>
              </a:ext>
            </a:extLst>
          </p:cNvPr>
          <p:cNvGrpSpPr>
            <a:grpSpLocks/>
          </p:cNvGrpSpPr>
          <p:nvPr userDrawn="1"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10EB746-0648-455E-B262-7901C0F5EF4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5BDD7E6-CC7A-417D-B742-5D2430D4B87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39A6A8D-8CDB-4EC2-BABD-9D8508DC6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34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25D88-BC23-4A1F-9173-92DECA0F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73FDCC-2F15-4838-988A-5F3DC2492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C749F-75A5-4118-B9B8-A81219FE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BFB9A-4C65-4E9B-8A39-8B797B3E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365C1-A57D-4CAB-9EFE-B0DFA3B9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81">
            <a:extLst>
              <a:ext uri="{FF2B5EF4-FFF2-40B4-BE49-F238E27FC236}">
                <a16:creationId xmlns:a16="http://schemas.microsoft.com/office/drawing/2014/main" id="{86B6738F-C65F-4F93-B1C4-33456A99E354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578E8AA8-C5B4-4BB2-98B7-F36073E3DD2C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3">
              <a:extLst>
                <a:ext uri="{FF2B5EF4-FFF2-40B4-BE49-F238E27FC236}">
                  <a16:creationId xmlns:a16="http://schemas.microsoft.com/office/drawing/2014/main" id="{46226297-DAD7-499C-905A-26FFB731227D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F4083A-B294-4A9B-8B3D-74E0DE52E219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83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841A11-3789-43FF-AC57-A02DE687D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0CC6A-360A-415E-AEC7-9B1C282C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DE770-50F0-4D52-8834-CBF49BDF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EB55A-9B53-40FC-A95C-637E4004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B7FA2-1670-4ADF-BF71-4BB964D8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81">
            <a:extLst>
              <a:ext uri="{FF2B5EF4-FFF2-40B4-BE49-F238E27FC236}">
                <a16:creationId xmlns:a16="http://schemas.microsoft.com/office/drawing/2014/main" id="{40EF9D87-E560-4CA7-AA00-CA08B926DE9A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F0DEFCDF-0312-4FE9-B4C1-6D776FD485E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3">
              <a:extLst>
                <a:ext uri="{FF2B5EF4-FFF2-40B4-BE49-F238E27FC236}">
                  <a16:creationId xmlns:a16="http://schemas.microsoft.com/office/drawing/2014/main" id="{25272A46-D7CA-4F17-A5C1-9974031FF4EF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DDEB4B-5B77-4EC8-9714-12CE36740EFF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F33C2-A22A-4379-A854-F5EAE6F9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43675F-98F2-4A2A-976B-D4627BC0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AA3BE7-8C5D-4CD6-B9D4-A517ABF4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BA671-B19C-4299-8185-0FD13738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Group 81">
            <a:extLst>
              <a:ext uri="{FF2B5EF4-FFF2-40B4-BE49-F238E27FC236}">
                <a16:creationId xmlns:a16="http://schemas.microsoft.com/office/drawing/2014/main" id="{008D2588-B81F-4C0B-9FE4-A9274F98361E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7" name="Freeform: Shape 82">
              <a:extLst>
                <a:ext uri="{FF2B5EF4-FFF2-40B4-BE49-F238E27FC236}">
                  <a16:creationId xmlns:a16="http://schemas.microsoft.com/office/drawing/2014/main" id="{D5D334B7-BD40-4F4B-A320-B1DD8FCB2B54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83">
              <a:extLst>
                <a:ext uri="{FF2B5EF4-FFF2-40B4-BE49-F238E27FC236}">
                  <a16:creationId xmlns:a16="http://schemas.microsoft.com/office/drawing/2014/main" id="{85D91C0E-07C4-4992-8680-A3C4C4B09147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2DF044-AB28-4B96-805A-768DA604C104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6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1FC0C-F2B1-47CA-820F-A06CA5C6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BF082-7E2F-470D-A8F7-EB8D3D9B1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D128D-5986-453F-A39B-345227A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A1B6E-6038-4E9F-BB4D-8FF74D12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94223-3359-40C9-B142-2581AA6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81">
            <a:extLst>
              <a:ext uri="{FF2B5EF4-FFF2-40B4-BE49-F238E27FC236}">
                <a16:creationId xmlns:a16="http://schemas.microsoft.com/office/drawing/2014/main" id="{23D9063E-4804-46C8-AA7C-2D188BB0A9E3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C6C07CC4-211A-4427-8411-3C70E88AD124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3">
              <a:extLst>
                <a:ext uri="{FF2B5EF4-FFF2-40B4-BE49-F238E27FC236}">
                  <a16:creationId xmlns:a16="http://schemas.microsoft.com/office/drawing/2014/main" id="{427B6A74-2440-4FFD-A3A1-F580582458FB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EED896-E30D-4429-8275-7DF27E769D55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3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454BE-5370-42C8-A21A-2D81192C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3BCAC2-8A07-4F5A-B89F-AC1D9F424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5A1E-9CC2-4CFF-A672-DDA72786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367E8-FD94-4A02-A920-2C62D961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5EED8-01D3-47C9-B1E7-A04E2CFE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81">
            <a:extLst>
              <a:ext uri="{FF2B5EF4-FFF2-40B4-BE49-F238E27FC236}">
                <a16:creationId xmlns:a16="http://schemas.microsoft.com/office/drawing/2014/main" id="{8976A489-F0D9-4DD1-B95E-60537161A08B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D151D9F0-446B-407E-973B-F797C955F5E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3">
              <a:extLst>
                <a:ext uri="{FF2B5EF4-FFF2-40B4-BE49-F238E27FC236}">
                  <a16:creationId xmlns:a16="http://schemas.microsoft.com/office/drawing/2014/main" id="{8FF2B48A-6EF5-497F-B488-2C207D94EC9F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5C500A-5FFF-43F2-8CFE-DE7E59241206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42762-B339-4DCA-9A59-70343A1B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B985F-5B64-4860-816D-DA43E8EE1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621B7A-4634-46B5-891D-2C2D70B4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D0A3E-5110-46EB-B1DA-95F8AD8A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6F538-D336-49F6-9060-9BAB3F3E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9E632-1557-4294-9F9D-59A5525C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81">
            <a:extLst>
              <a:ext uri="{FF2B5EF4-FFF2-40B4-BE49-F238E27FC236}">
                <a16:creationId xmlns:a16="http://schemas.microsoft.com/office/drawing/2014/main" id="{93B6972B-F21F-40ED-91D0-014628832237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9" name="Freeform: Shape 82">
              <a:extLst>
                <a:ext uri="{FF2B5EF4-FFF2-40B4-BE49-F238E27FC236}">
                  <a16:creationId xmlns:a16="http://schemas.microsoft.com/office/drawing/2014/main" id="{3BAE67AF-6B16-4FAD-9594-FD9FF7B91BC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83">
              <a:extLst>
                <a:ext uri="{FF2B5EF4-FFF2-40B4-BE49-F238E27FC236}">
                  <a16:creationId xmlns:a16="http://schemas.microsoft.com/office/drawing/2014/main" id="{4DA5145F-607C-4406-AAD8-87D9986AC7FE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B2E36C-5498-44CC-8525-6105DD43164C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7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FEE75-D797-4531-9090-2429E0CB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AE46B-A5EB-4B6B-A0F5-B05A11CCF1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코드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C84B7-3AE7-4E67-AFE2-84B2AEDC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1B71EA-1BFF-4B5F-ADF4-E5F05340009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출력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E69450-A7DA-4765-A278-A86AD263B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9FCAA2-8650-43CD-9A1E-AC80BE49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44B8D6-6929-4A06-8B5E-1D4CE809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C38D28-D20F-4459-8253-ADB03285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81">
            <a:extLst>
              <a:ext uri="{FF2B5EF4-FFF2-40B4-BE49-F238E27FC236}">
                <a16:creationId xmlns:a16="http://schemas.microsoft.com/office/drawing/2014/main" id="{E6B83432-D401-4F97-A258-813F5642FB0A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11" name="Freeform: Shape 82">
              <a:extLst>
                <a:ext uri="{FF2B5EF4-FFF2-40B4-BE49-F238E27FC236}">
                  <a16:creationId xmlns:a16="http://schemas.microsoft.com/office/drawing/2014/main" id="{4D382BA6-9169-4AAB-8B27-151ECFDE383B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83">
              <a:extLst>
                <a:ext uri="{FF2B5EF4-FFF2-40B4-BE49-F238E27FC236}">
                  <a16:creationId xmlns:a16="http://schemas.microsoft.com/office/drawing/2014/main" id="{E6748186-7359-427A-80FF-B6297802CFA2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6FE9AF-6BB0-469E-8B7D-01F17BE54B3B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4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F4D32-A8C4-47C1-B0DA-4F07E9AC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DB4D73-9103-49D4-8CC2-F89F1C29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37A105-F225-4778-806C-86944775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E9A0D-9E64-464B-B274-3A38A4FF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Group 81">
            <a:extLst>
              <a:ext uri="{FF2B5EF4-FFF2-40B4-BE49-F238E27FC236}">
                <a16:creationId xmlns:a16="http://schemas.microsoft.com/office/drawing/2014/main" id="{80D8A4B0-302E-41AA-B42B-D8B519347BF3}"/>
              </a:ext>
            </a:extLst>
          </p:cNvPr>
          <p:cNvGrpSpPr/>
          <p:nvPr userDrawn="1"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7" name="Freeform: Shape 82">
              <a:extLst>
                <a:ext uri="{FF2B5EF4-FFF2-40B4-BE49-F238E27FC236}">
                  <a16:creationId xmlns:a16="http://schemas.microsoft.com/office/drawing/2014/main" id="{5A491839-2727-41B5-9FF7-712E65D0A9D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83">
              <a:extLst>
                <a:ext uri="{FF2B5EF4-FFF2-40B4-BE49-F238E27FC236}">
                  <a16:creationId xmlns:a16="http://schemas.microsoft.com/office/drawing/2014/main" id="{0615C3EA-2AD7-4D06-8F46-F23BEE8E7FAF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B7EC6E-83B6-4B70-A4E4-DE9A55BCDC3F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1CAFDB-CC3D-48E1-91A1-D0E34B56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20B76C-38CC-45DC-8F1F-426F3139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235E9-7382-49AC-905B-36F802A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00DAA62F-8802-4AC1-9A73-431A33B5C7EF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6" name="Freeform: Shape 82">
              <a:extLst>
                <a:ext uri="{FF2B5EF4-FFF2-40B4-BE49-F238E27FC236}">
                  <a16:creationId xmlns:a16="http://schemas.microsoft.com/office/drawing/2014/main" id="{99B4DDDE-0A26-432E-970D-B801A03D2D23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83">
              <a:extLst>
                <a:ext uri="{FF2B5EF4-FFF2-40B4-BE49-F238E27FC236}">
                  <a16:creationId xmlns:a16="http://schemas.microsoft.com/office/drawing/2014/main" id="{4EFBAD1F-38E6-4AC7-AF14-D6F799038BA6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FF50B4-F5E6-4369-8DB9-13FECB156B18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3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425F-B519-4613-9367-4D19171B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9CC89-0124-49E7-942F-BA73A9DD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500AE-7F6F-4CA9-BFFB-E554D8D8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8FE28-4D57-4FDA-BEC9-18FD43E6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7410B5-2966-4230-BB96-30E844BD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9E94D-8B18-4D6D-BF21-E88F2D15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81">
            <a:extLst>
              <a:ext uri="{FF2B5EF4-FFF2-40B4-BE49-F238E27FC236}">
                <a16:creationId xmlns:a16="http://schemas.microsoft.com/office/drawing/2014/main" id="{8C58E7FF-88C5-41B2-A6C9-9D060889FED5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9" name="Freeform: Shape 82">
              <a:extLst>
                <a:ext uri="{FF2B5EF4-FFF2-40B4-BE49-F238E27FC236}">
                  <a16:creationId xmlns:a16="http://schemas.microsoft.com/office/drawing/2014/main" id="{1AE8563B-7309-4C2D-B58C-C308CB62D0C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83">
              <a:extLst>
                <a:ext uri="{FF2B5EF4-FFF2-40B4-BE49-F238E27FC236}">
                  <a16:creationId xmlns:a16="http://schemas.microsoft.com/office/drawing/2014/main" id="{357481B6-DC02-4681-A769-EDC26B90BD13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86FDB8-E048-454D-A31E-5BCD9D339566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7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D5332-AC3F-4A35-BFF4-40098C01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322B31-162A-4DC3-ADA8-714C3AF33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FA102-4BF0-4ACA-BF07-9D7F75FC7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67B58-53DE-4291-9F3C-E570925C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13815-D784-4A5B-AB5B-9B3EBAA3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3147F-209E-428B-8B95-FBDAB16E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81">
            <a:extLst>
              <a:ext uri="{FF2B5EF4-FFF2-40B4-BE49-F238E27FC236}">
                <a16:creationId xmlns:a16="http://schemas.microsoft.com/office/drawing/2014/main" id="{C2B0E6BA-2073-48AE-A8A7-919DCC3D5F65}"/>
              </a:ext>
            </a:extLst>
          </p:cNvPr>
          <p:cNvGrpSpPr/>
          <p:nvPr userDrawn="1"/>
        </p:nvGrpSpPr>
        <p:grpSpPr>
          <a:xfrm>
            <a:off x="0" y="4948863"/>
            <a:ext cx="12192000" cy="1909138"/>
            <a:chOff x="0" y="4948862"/>
            <a:chExt cx="12192000" cy="1909138"/>
          </a:xfrm>
        </p:grpSpPr>
        <p:sp>
          <p:nvSpPr>
            <p:cNvPr id="9" name="Freeform: Shape 82">
              <a:extLst>
                <a:ext uri="{FF2B5EF4-FFF2-40B4-BE49-F238E27FC236}">
                  <a16:creationId xmlns:a16="http://schemas.microsoft.com/office/drawing/2014/main" id="{B41A29C4-B428-49CF-B171-05E8FC163A7C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83">
              <a:extLst>
                <a:ext uri="{FF2B5EF4-FFF2-40B4-BE49-F238E27FC236}">
                  <a16:creationId xmlns:a16="http://schemas.microsoft.com/office/drawing/2014/main" id="{0B3DDE18-7374-4E9D-9940-2C54E9C25FEB}"/>
                </a:ext>
              </a:extLst>
            </p:cNvPr>
            <p:cNvSpPr/>
            <p:nvPr/>
          </p:nvSpPr>
          <p:spPr>
            <a:xfrm>
              <a:off x="0" y="5558579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51CE93-CBD1-4260-BD3B-D11057242C8D}"/>
              </a:ext>
            </a:extLst>
          </p:cNvPr>
          <p:cNvSpPr txBox="1"/>
          <p:nvPr userDrawn="1"/>
        </p:nvSpPr>
        <p:spPr>
          <a:xfrm>
            <a:off x="10750109" y="6075144"/>
            <a:ext cx="120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002060"/>
                </a:solidFill>
              </a:rPr>
              <a:t>AIoT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0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26AADC-DC05-48D6-8682-952E755A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89727-8EB8-453D-BC40-AC5F38339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F1A42-C5DE-4199-9B31-26C60B72F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7A03-45D1-4EAE-8DA0-F79B7BEE625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CA448-B831-46B8-BF1B-6E80E5D59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936DB-B268-430B-B9E1-89A2DB0D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3611A-5A7B-44D3-9C59-05FB01689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2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B%B0%98%EB%8F%84%EC%B2%B4_%EC%86%8C%EC%9E%9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0%84%EA%B8%B0_%EC%A0%84%EB%8F%84%EC%B2%B4" TargetMode="External"/><Relationship Id="rId7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hyperlink" Target="https://ko.wikipedia.org/wiki/%EB%AC%BC%EB%A6%AC%EB%9F%89" TargetMode="External"/><Relationship Id="rId4" Type="http://schemas.openxmlformats.org/officeDocument/2006/relationships/hyperlink" Target="https://ko.wikipedia.org/wiki/%EC%A0%84%EB%A5%9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make.tistory.com/49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3schools.com/colors/colors_rgb.as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aspberrypi.org/softwa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0E37-806C-4621-971C-7B0CF7D82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IoT 1</a:t>
            </a:r>
            <a:r>
              <a:rPr lang="ko-KR" altLang="en-US" dirty="0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E69E7-1804-4A2F-88F4-DFA966208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93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65875-2613-428C-B469-36D7FE0E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 Extension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DE0127-4B26-489A-BDE3-59168DFB5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121" y="1825625"/>
            <a:ext cx="9793757" cy="4351338"/>
          </a:xfrm>
        </p:spPr>
      </p:pic>
    </p:spTree>
    <p:extLst>
      <p:ext uri="{BB962C8B-B14F-4D97-AF65-F5344CB8AC3E}">
        <p14:creationId xmlns:p14="http://schemas.microsoft.com/office/powerpoint/2010/main" val="206068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1B071-7DCD-4DC9-9C56-2314FB11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 pin number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F5B682-4D29-4B69-8A17-D7B47993D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3" y="1690688"/>
            <a:ext cx="9133115" cy="4523500"/>
          </a:xfrm>
        </p:spPr>
      </p:pic>
    </p:spTree>
    <p:extLst>
      <p:ext uri="{BB962C8B-B14F-4D97-AF65-F5344CB8AC3E}">
        <p14:creationId xmlns:p14="http://schemas.microsoft.com/office/powerpoint/2010/main" val="67849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36CD2-9E2A-402A-BD09-A8B14798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9486E-A41A-4C48-8AD7-D4F4039E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출력을 통해 </a:t>
            </a:r>
            <a:r>
              <a:rPr lang="en-US" altLang="ko-KR" dirty="0"/>
              <a:t>LED</a:t>
            </a:r>
            <a:r>
              <a:rPr lang="ko-KR" altLang="en-US" dirty="0"/>
              <a:t>키기를 먼저 해볼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82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8BC50-AC82-4720-9738-1377406A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사용법</a:t>
            </a:r>
          </a:p>
        </p:txBody>
      </p:sp>
      <p:pic>
        <p:nvPicPr>
          <p:cNvPr id="7170" name="Picture 2" descr="브래드보드 의 구조&#10;부품영역&#10;전원선&#10;+&#10;-&#10;전기&#10;흐르지 않음&#10; ">
            <a:extLst>
              <a:ext uri="{FF2B5EF4-FFF2-40B4-BE49-F238E27FC236}">
                <a16:creationId xmlns:a16="http://schemas.microsoft.com/office/drawing/2014/main" id="{715D42E2-6564-4F13-A456-F92732F916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79" y="1346708"/>
            <a:ext cx="9145555" cy="51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72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E31D-D296-43A7-AF75-EC856FD7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1471D-54BF-47C4-A7E1-04351159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다이오드의 종류 중 하나로</a:t>
            </a:r>
            <a:r>
              <a:rPr lang="en-US" altLang="ko-KR" dirty="0"/>
              <a:t>, </a:t>
            </a:r>
            <a:r>
              <a:rPr lang="ko-KR" altLang="en-US" dirty="0"/>
              <a:t>빛을 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발광 다이오드라고도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0ADE7-C6FF-4302-B23B-CEC3EDD3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22" y="2872257"/>
            <a:ext cx="1561171" cy="12935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AF845-97E9-47B5-B86E-B9411BEA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9" y="2786286"/>
            <a:ext cx="2587083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1465C9-2BEC-4805-BED6-079E5456233C}"/>
              </a:ext>
            </a:extLst>
          </p:cNvPr>
          <p:cNvSpPr txBox="1"/>
          <p:nvPr/>
        </p:nvSpPr>
        <p:spPr>
          <a:xfrm>
            <a:off x="5592146" y="381575"/>
            <a:ext cx="609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다이오드</a:t>
            </a:r>
            <a:r>
              <a:rPr lang="en-US" altLang="ko-KR" dirty="0"/>
              <a:t>(diode)</a:t>
            </a:r>
            <a:r>
              <a:rPr lang="ko-KR" altLang="en-US" dirty="0"/>
              <a:t>는 주로 한쪽 방향으로 전류가 흐르도록 제어하는 </a:t>
            </a:r>
            <a:r>
              <a:rPr lang="ko-KR" altLang="en-US" dirty="0">
                <a:hlinkClick r:id="rId4"/>
              </a:rPr>
              <a:t>반도체 소자</a:t>
            </a:r>
            <a:r>
              <a:rPr lang="ko-KR" altLang="en-US" dirty="0"/>
              <a:t>를 말한다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BE425-442B-4A16-8179-E25827FFE45F}"/>
              </a:ext>
            </a:extLst>
          </p:cNvPr>
          <p:cNvSpPr txBox="1"/>
          <p:nvPr/>
        </p:nvSpPr>
        <p:spPr>
          <a:xfrm>
            <a:off x="838200" y="4165798"/>
            <a:ext cx="28691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Anode : +</a:t>
            </a:r>
            <a:r>
              <a:rPr lang="ko-KR" altLang="en-US" dirty="0"/>
              <a:t>극</a:t>
            </a:r>
            <a:endParaRPr lang="en-US" altLang="ko-KR" dirty="0"/>
          </a:p>
          <a:p>
            <a:r>
              <a:rPr lang="en-US" altLang="ko-KR" dirty="0"/>
              <a:t>Cathode : -</a:t>
            </a:r>
            <a:r>
              <a:rPr lang="ko-KR" altLang="en-US" dirty="0"/>
              <a:t>극</a:t>
            </a:r>
            <a:endParaRPr lang="en-US" altLang="ko-KR" dirty="0"/>
          </a:p>
          <a:p>
            <a:r>
              <a:rPr lang="ko-KR" altLang="en-US" dirty="0"/>
              <a:t>전류는 </a:t>
            </a:r>
            <a:r>
              <a:rPr lang="en-US" altLang="ko-KR" dirty="0"/>
              <a:t>+</a:t>
            </a:r>
            <a:r>
              <a:rPr lang="ko-KR" altLang="en-US" dirty="0"/>
              <a:t>에서 </a:t>
            </a:r>
            <a:r>
              <a:rPr lang="en-US" altLang="ko-KR" dirty="0"/>
              <a:t>–</a:t>
            </a:r>
            <a:r>
              <a:rPr lang="ko-KR" altLang="en-US" dirty="0"/>
              <a:t>로 흐름</a:t>
            </a:r>
          </a:p>
        </p:txBody>
      </p:sp>
    </p:spTree>
    <p:extLst>
      <p:ext uri="{BB962C8B-B14F-4D97-AF65-F5344CB8AC3E}">
        <p14:creationId xmlns:p14="http://schemas.microsoft.com/office/powerpoint/2010/main" val="309617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814FC-DAC3-4E2A-AF00-258D0C3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FC9951-232D-4FDE-AF75-9FBDA0F9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91" y="2690625"/>
            <a:ext cx="5709424" cy="524107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B773C9A-87F8-4845-8FC9-FD0180CBD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116"/>
            <a:ext cx="10515600" cy="4351338"/>
          </a:xfrm>
        </p:spPr>
        <p:txBody>
          <a:bodyPr/>
          <a:lstStyle/>
          <a:p>
            <a:r>
              <a:rPr lang="ko-KR" altLang="en-US" b="1" dirty="0"/>
              <a:t>전기저항</a:t>
            </a:r>
            <a:r>
              <a:rPr lang="en-US" altLang="ko-KR" dirty="0"/>
              <a:t>(</a:t>
            </a:r>
            <a:r>
              <a:rPr lang="ko-KR" altLang="en-US" dirty="0"/>
              <a:t>電氣抵抗</a:t>
            </a:r>
            <a:r>
              <a:rPr lang="en-US" altLang="ko-KR" dirty="0"/>
              <a:t>, electrical resistance)</a:t>
            </a:r>
            <a:r>
              <a:rPr lang="ko-KR" altLang="en-US" dirty="0"/>
              <a:t>은 </a:t>
            </a:r>
            <a:r>
              <a:rPr lang="ko-KR" altLang="en-US" dirty="0">
                <a:hlinkClick r:id="rId3" tooltip="전기 전도체"/>
              </a:rPr>
              <a:t>도체</a:t>
            </a:r>
            <a:r>
              <a:rPr lang="ko-KR" altLang="en-US" dirty="0"/>
              <a:t>에서 </a:t>
            </a:r>
            <a:r>
              <a:rPr lang="ko-KR" altLang="en-US" dirty="0">
                <a:hlinkClick r:id="rId4" tooltip="전류"/>
              </a:rPr>
              <a:t>전류</a:t>
            </a:r>
            <a:r>
              <a:rPr lang="ko-KR" altLang="en-US" dirty="0"/>
              <a:t>의 흐름을 방해하는 정도를 나타내는 </a:t>
            </a:r>
            <a:r>
              <a:rPr lang="ko-KR" altLang="en-US" dirty="0" err="1">
                <a:hlinkClick r:id="rId5"/>
              </a:rPr>
              <a:t>물리량</a:t>
            </a:r>
            <a:r>
              <a:rPr lang="ko-KR" altLang="en-US" dirty="0" err="1"/>
              <a:t>이다</a:t>
            </a:r>
            <a:r>
              <a:rPr lang="en-US" altLang="ko-KR" dirty="0"/>
              <a:t>.-</a:t>
            </a:r>
            <a:r>
              <a:rPr lang="ko-KR" altLang="en-US" dirty="0"/>
              <a:t>위키백과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사용하는 이유는 </a:t>
            </a:r>
            <a:r>
              <a:rPr lang="en-US" altLang="ko-KR" dirty="0"/>
              <a:t>LED</a:t>
            </a:r>
            <a:r>
              <a:rPr lang="ko-KR" altLang="en-US" dirty="0"/>
              <a:t>가 받아들일 수 있게 </a:t>
            </a:r>
            <a:r>
              <a:rPr lang="ko-KR" altLang="en-US" dirty="0" err="1"/>
              <a:t>전류량을</a:t>
            </a:r>
            <a:r>
              <a:rPr lang="ko-KR" altLang="en-US" dirty="0"/>
              <a:t> 제한하기 위해서다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B3F119-14D5-4DA8-ABEF-47FBB0F72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60" y="2638846"/>
            <a:ext cx="1204332" cy="4348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035955-93C4-45CB-95F4-AE0279AB5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784" y="2690625"/>
            <a:ext cx="1293541" cy="3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6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BA270-C9F5-4271-B058-83E84902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값 읽는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B99D5-1FE3-4416-8651-AC5B0BFB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19F23006-1159-4612-BDCE-F4288452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0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8F4B-EEE1-4E84-A7AF-A2E56C0A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96011F-1E2A-4B22-8C4E-582C72A4A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44543" cy="4351338"/>
          </a:xfrm>
        </p:spPr>
      </p:pic>
    </p:spTree>
    <p:extLst>
      <p:ext uri="{BB962C8B-B14F-4D97-AF65-F5344CB8AC3E}">
        <p14:creationId xmlns:p14="http://schemas.microsoft.com/office/powerpoint/2010/main" val="223236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A4464-2F19-467A-9FC3-1A65473D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281A1-9F8D-4D58-B898-50926C3A9068}"/>
              </a:ext>
            </a:extLst>
          </p:cNvPr>
          <p:cNvSpPr txBox="1"/>
          <p:nvPr/>
        </p:nvSpPr>
        <p:spPr>
          <a:xfrm>
            <a:off x="838200" y="1303110"/>
            <a:ext cx="890295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RPi.GPIO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GPIO</a:t>
            </a:r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endParaRPr lang="ko-KR" altLang="en-US" sz="1200" dirty="0"/>
          </a:p>
          <a:p>
            <a:r>
              <a:rPr lang="ko-KR" altLang="en-US" sz="1200" dirty="0" err="1"/>
              <a:t>LedPin</a:t>
            </a:r>
            <a:r>
              <a:rPr lang="ko-KR" altLang="en-US" sz="1200" dirty="0"/>
              <a:t> = 17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GPIO.setmode</a:t>
            </a:r>
            <a:r>
              <a:rPr lang="ko-KR" altLang="en-US" sz="1200" dirty="0"/>
              <a:t>(GPIO.BCM)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GPIO.setup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LedPin,GPIO.OUT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main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while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print</a:t>
            </a:r>
            <a:r>
              <a:rPr lang="ko-KR" altLang="en-US" sz="1200" dirty="0"/>
              <a:t>("LED ON\</a:t>
            </a:r>
            <a:r>
              <a:rPr lang="ko-KR" altLang="en-US" sz="1200" dirty="0" err="1"/>
              <a:t>n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GPIO.output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LedPin,False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time.sleep</a:t>
            </a:r>
            <a:r>
              <a:rPr lang="ko-KR" altLang="en-US" sz="1200" dirty="0"/>
              <a:t>(5)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print</a:t>
            </a:r>
            <a:r>
              <a:rPr lang="ko-KR" altLang="en-US" sz="1200" dirty="0"/>
              <a:t>("LED OFF\</a:t>
            </a:r>
            <a:r>
              <a:rPr lang="ko-KR" altLang="en-US" sz="1200" dirty="0" err="1"/>
              <a:t>n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GPIO.output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LedPin,True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time.sleep</a:t>
            </a:r>
            <a:r>
              <a:rPr lang="ko-KR" altLang="en-US" sz="1200" dirty="0"/>
              <a:t>(5)</a:t>
            </a:r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destroy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GPIO.output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LedPin,GPIO.HIGH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GPIO.cleanup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 err="1"/>
              <a:t>if</a:t>
            </a:r>
            <a:r>
              <a:rPr lang="ko-KR" altLang="en-US" sz="1200" dirty="0"/>
              <a:t> __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__ == "__</a:t>
            </a:r>
            <a:r>
              <a:rPr lang="ko-KR" altLang="en-US" sz="1200" dirty="0" err="1"/>
              <a:t>main</a:t>
            </a:r>
            <a:r>
              <a:rPr lang="ko-KR" altLang="en-US" sz="1200" dirty="0"/>
              <a:t>__":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try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main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except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KeyboardInterrupt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destroy</a:t>
            </a:r>
            <a:r>
              <a:rPr lang="ko-KR" altLang="en-US" sz="1200" dirty="0"/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6E065-D983-4769-AD6B-A857BA0A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110" y="304476"/>
            <a:ext cx="5588370" cy="58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975C1-7637-486A-8DE7-A19F9A3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6A2BE-B6CD-42C5-947F-500A4AF5B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GPIO</a:t>
            </a:r>
            <a:r>
              <a:rPr lang="ko-KR" altLang="en-US" dirty="0"/>
              <a:t>라이브러리와 </a:t>
            </a:r>
            <a:r>
              <a:rPr lang="en-US" altLang="ko-KR" dirty="0"/>
              <a:t>time </a:t>
            </a:r>
            <a:r>
              <a:rPr lang="ko-KR" altLang="en-US" dirty="0"/>
              <a:t>라이브러리 불러오기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LED </a:t>
            </a:r>
            <a:r>
              <a:rPr lang="ko-KR" altLang="en-US" dirty="0"/>
              <a:t>가 연결되어 있는 핀 번호를 변수로 선언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62EA-0954-4B68-9897-384849795A04}"/>
              </a:ext>
            </a:extLst>
          </p:cNvPr>
          <p:cNvSpPr txBox="1"/>
          <p:nvPr/>
        </p:nvSpPr>
        <p:spPr>
          <a:xfrm>
            <a:off x="5453743" y="992122"/>
            <a:ext cx="609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GPIO :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파이썬에서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라즈베리파이의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gpio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핀을 제어할 수 있도록 해주는 라이브러리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라즈비안에</a:t>
            </a:r>
            <a:r>
              <a:rPr lang="ko-KR" alt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기본 설치 되어있다</a:t>
            </a:r>
            <a:r>
              <a:rPr lang="en-US" altLang="ko-KR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1A3E306-04D7-4C60-92BB-1D889B6349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96751"/>
            <a:ext cx="4419600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F1F69-1397-4F37-9B4B-6F1B55C3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D7FC1-13E2-4090-8DD2-9B534363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 파이를 한 문장으로 정의하면 ‘컴퓨터 교육 및 취미 활동 증진을 위해 만들어진 </a:t>
            </a:r>
            <a:r>
              <a:rPr lang="en-US" altLang="ko-KR" dirty="0"/>
              <a:t>ARM </a:t>
            </a:r>
            <a:r>
              <a:rPr lang="ko-KR" altLang="en-US" dirty="0"/>
              <a:t>리눅스 기반 싱글 보드 </a:t>
            </a:r>
            <a:r>
              <a:rPr lang="ko-KR" altLang="en-US" dirty="0" err="1"/>
              <a:t>컴퓨터’라고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8263F0-F2D7-4516-8E20-69E169C7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85" y="3429000"/>
            <a:ext cx="7263996" cy="19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975C1-7637-486A-8DE7-A19F9A3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6A2BE-B6CD-42C5-947F-500A4AF5B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GPIO </a:t>
            </a:r>
            <a:r>
              <a:rPr lang="ko-KR" altLang="en-US" dirty="0"/>
              <a:t>모드를 </a:t>
            </a:r>
            <a:r>
              <a:rPr lang="en-US" altLang="ko-KR" dirty="0"/>
              <a:t>BCM</a:t>
            </a:r>
            <a:r>
              <a:rPr lang="ko-KR" altLang="en-US" dirty="0"/>
              <a:t>모드로 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LED</a:t>
            </a:r>
            <a:r>
              <a:rPr lang="ko-KR" altLang="en-US" dirty="0"/>
              <a:t>가 연결된 핀 모드를 </a:t>
            </a:r>
            <a:r>
              <a:rPr lang="en-US" altLang="ko-KR" dirty="0"/>
              <a:t>output</a:t>
            </a:r>
            <a:r>
              <a:rPr lang="ko-KR" altLang="en-US" dirty="0"/>
              <a:t>으로 설정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9A89DE5-89C3-4073-97FE-1806B80C2F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8881"/>
            <a:ext cx="5181600" cy="4068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96B04A-7A12-450A-BEA0-DDDE9079121A}"/>
              </a:ext>
            </a:extLst>
          </p:cNvPr>
          <p:cNvSpPr txBox="1"/>
          <p:nvPr/>
        </p:nvSpPr>
        <p:spPr>
          <a:xfrm>
            <a:off x="5176934" y="100776"/>
            <a:ext cx="6697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GPIO.setmode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()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함수는 핀 번호를 지정할 때 어떤 참조 방식을 사용하는지를 설정하는 함수로서 다른 메서드를 사용하기 전에 반드시 사전에 호출해야 하는 함수이다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  <a:hlinkClick r:id="rId3"/>
              </a:rPr>
              <a:t>https://studymake.tistory.com/498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스터디메이크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0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2D1C79-E9B7-4391-946E-A142E42B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5CAF9F-923E-40F5-8491-C6246DB31D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무한 루프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GPIO.output</a:t>
            </a:r>
            <a:r>
              <a:rPr lang="en-US" altLang="ko-KR" dirty="0"/>
              <a:t>(</a:t>
            </a:r>
            <a:r>
              <a:rPr lang="en-US" altLang="ko-KR" dirty="0" err="1"/>
              <a:t>LedPin,False</a:t>
            </a:r>
            <a:r>
              <a:rPr lang="en-US" altLang="ko-KR" dirty="0"/>
              <a:t>): Led</a:t>
            </a:r>
            <a:r>
              <a:rPr lang="ko-KR" altLang="en-US" dirty="0"/>
              <a:t>가 연결된 핀의 출력을 </a:t>
            </a:r>
            <a:r>
              <a:rPr lang="en-US" altLang="ko-KR" dirty="0"/>
              <a:t>Low,</a:t>
            </a:r>
            <a:r>
              <a:rPr lang="ko-KR" altLang="en-US" dirty="0"/>
              <a:t> 즉 </a:t>
            </a:r>
            <a:r>
              <a:rPr lang="en-US" altLang="ko-KR" dirty="0"/>
              <a:t>0V</a:t>
            </a:r>
            <a:r>
              <a:rPr lang="ko-KR" altLang="en-US" dirty="0"/>
              <a:t>로 출력함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false </a:t>
            </a:r>
            <a:r>
              <a:rPr lang="ko-KR" altLang="en-US" dirty="0"/>
              <a:t>대신 </a:t>
            </a:r>
            <a:r>
              <a:rPr lang="en-US" altLang="ko-KR" dirty="0"/>
              <a:t>GPIO.LOW</a:t>
            </a:r>
            <a:r>
              <a:rPr lang="ko-KR" altLang="en-US" dirty="0"/>
              <a:t>도 가능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time.sleep</a:t>
            </a:r>
            <a:r>
              <a:rPr lang="en-US" altLang="ko-KR" dirty="0"/>
              <a:t>(5) : delay 5 second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GPIO.output</a:t>
            </a:r>
            <a:r>
              <a:rPr lang="en-US" altLang="ko-KR" dirty="0"/>
              <a:t>(</a:t>
            </a:r>
            <a:r>
              <a:rPr lang="en-US" altLang="ko-KR" dirty="0" err="1"/>
              <a:t>LedPin,True</a:t>
            </a:r>
            <a:r>
              <a:rPr lang="en-US" altLang="ko-KR" dirty="0"/>
              <a:t>): Led</a:t>
            </a:r>
            <a:r>
              <a:rPr lang="ko-KR" altLang="en-US" dirty="0"/>
              <a:t>가 연결된 핀의 출력을 </a:t>
            </a:r>
            <a:r>
              <a:rPr lang="en-US" altLang="ko-KR" dirty="0"/>
              <a:t>HIGH,</a:t>
            </a:r>
            <a:r>
              <a:rPr lang="ko-KR" altLang="en-US" dirty="0"/>
              <a:t> 즉 </a:t>
            </a:r>
            <a:r>
              <a:rPr lang="en-US" altLang="ko-KR" dirty="0"/>
              <a:t>3.3V</a:t>
            </a:r>
            <a:r>
              <a:rPr lang="ko-KR" altLang="en-US" dirty="0"/>
              <a:t>로 출력함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True </a:t>
            </a:r>
            <a:r>
              <a:rPr lang="ko-KR" altLang="en-US" dirty="0"/>
              <a:t>대신 </a:t>
            </a:r>
            <a:r>
              <a:rPr lang="en-US" altLang="ko-KR" dirty="0"/>
              <a:t>GPIO.HIGH</a:t>
            </a:r>
            <a:r>
              <a:rPr lang="ko-KR" altLang="en-US" dirty="0"/>
              <a:t>도 가능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2DB3353-AB68-4DBE-ACE1-DD0B328B0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217292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72D4F2-497B-4E62-AC8D-A249F3CF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807846-4EBD-4DE0-9E2E-A476C8A9CA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GPIO.cleanup</a:t>
            </a:r>
            <a:r>
              <a:rPr lang="en-US" altLang="ko-KR" dirty="0"/>
              <a:t>() : GPIO </a:t>
            </a:r>
            <a:r>
              <a:rPr lang="ko-KR" altLang="en-US" dirty="0"/>
              <a:t>핀들 초기화</a:t>
            </a:r>
            <a:r>
              <a:rPr lang="en-US" altLang="ko-KR" dirty="0"/>
              <a:t>(clean up)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50E86D3-637E-4431-ACE6-48EEA4CC0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4"/>
            <a:ext cx="5181600" cy="4052661"/>
          </a:xfrm>
        </p:spPr>
      </p:pic>
    </p:spTree>
    <p:extLst>
      <p:ext uri="{BB962C8B-B14F-4D97-AF65-F5344CB8AC3E}">
        <p14:creationId xmlns:p14="http://schemas.microsoft.com/office/powerpoint/2010/main" val="231031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9923C-3742-4F00-B4F5-A67A5FF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CFB57-C479-48DA-A414-86914E4026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핀 </a:t>
            </a:r>
            <a:r>
              <a:rPr lang="en-US" altLang="ko-KR" dirty="0"/>
              <a:t>setup</a:t>
            </a:r>
            <a:r>
              <a:rPr lang="ko-KR" altLang="en-US" dirty="0"/>
              <a:t>하고 </a:t>
            </a:r>
            <a:r>
              <a:rPr lang="en-US" altLang="ko-KR" dirty="0"/>
              <a:t>main</a:t>
            </a:r>
            <a:r>
              <a:rPr lang="ko-KR" altLang="en-US" dirty="0"/>
              <a:t>함수 돌아가다가 키보드 인터럽트 발생시 </a:t>
            </a:r>
            <a:r>
              <a:rPr lang="en-US" altLang="ko-KR" dirty="0"/>
              <a:t>destroy</a:t>
            </a:r>
            <a:r>
              <a:rPr lang="ko-KR" altLang="en-US" dirty="0"/>
              <a:t>함수 실행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261CE4-73E9-4E39-A6B3-826483A766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3847745"/>
          </a:xfrm>
        </p:spPr>
      </p:pic>
    </p:spTree>
    <p:extLst>
      <p:ext uri="{BB962C8B-B14F-4D97-AF65-F5344CB8AC3E}">
        <p14:creationId xmlns:p14="http://schemas.microsoft.com/office/powerpoint/2010/main" val="1444401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E44B349-3A0B-4CC2-85B4-BCF1BF0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 키기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6013C1-B5D1-4CB6-9982-543B2B34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Red,</a:t>
            </a:r>
            <a:r>
              <a:rPr lang="ko-KR" altLang="en-US" dirty="0"/>
              <a:t> </a:t>
            </a:r>
            <a:r>
              <a:rPr lang="en-US" altLang="ko-KR" dirty="0"/>
              <a:t>Green, Blue</a:t>
            </a:r>
            <a:r>
              <a:rPr lang="ko-KR" altLang="en-US" dirty="0"/>
              <a:t>색을 내는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들어가 있으며</a:t>
            </a:r>
            <a:r>
              <a:rPr lang="en-US" altLang="ko-KR" dirty="0"/>
              <a:t>, </a:t>
            </a:r>
            <a:r>
              <a:rPr lang="ko-KR" altLang="en-US" dirty="0"/>
              <a:t>삼원색을 이용해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다양한 색깔을 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8510E-8484-4E4C-BD89-66598219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98" y="477509"/>
            <a:ext cx="3969834" cy="35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9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6C139-4F87-4FF5-AA0B-3E5B59B2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C95E36-CE18-49BC-AAEC-D0952D538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Pulse Width Modulation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의 약자로 펄스 폭 변조를 말하는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쉽게 말해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디지털 신호를 아날로그 신호처럼 흉내내는 것이라고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보면된다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87D52E-182D-43E1-A73F-DFEDA5F9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906778"/>
            <a:ext cx="3591508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7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50DAD-E437-4005-8104-29332F8E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Duty Cycle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9C4ED-D257-4BCD-9DCB-11ACDBAD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5512" cy="4351338"/>
          </a:xfrm>
        </p:spPr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출력할 수 있는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전압값을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기준으로 이를 일정한 비율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(duty)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동안에는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 유지하고 나머지는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값으로 출력하여 펄스 폭 제어를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비율을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duty c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ycle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이라고 함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77171-9A87-46BE-ABF9-48B65067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12" y="548139"/>
            <a:ext cx="4060088" cy="5145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0A741B-5D98-45EE-9245-D31CDC47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73" y="4214034"/>
            <a:ext cx="2100947" cy="6565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4D197-CA0D-4E9C-A619-804876401C30}"/>
              </a:ext>
            </a:extLst>
          </p:cNvPr>
          <p:cNvSpPr txBox="1"/>
          <p:nvPr/>
        </p:nvSpPr>
        <p:spPr>
          <a:xfrm>
            <a:off x="1200822" y="4905127"/>
            <a:ext cx="6092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0" u="none" strike="noStrike" baseline="0" dirty="0">
                <a:latin typeface="MicrosoftYaHeiUI-Bold"/>
              </a:rPr>
              <a:t>D </a:t>
            </a:r>
            <a:r>
              <a:rPr lang="en-US" altLang="ko-KR" sz="1800" b="0" i="0" u="none" strike="noStrike" baseline="0" dirty="0">
                <a:latin typeface="MicrosoftYaHeiUI"/>
              </a:rPr>
              <a:t>is the duty cycle, </a:t>
            </a:r>
            <a:r>
              <a:rPr lang="en-US" altLang="ko-KR" sz="1800" b="1" i="0" u="none" strike="noStrike" baseline="0" dirty="0">
                <a:latin typeface="MicrosoftYaHeiUI-Bold"/>
              </a:rPr>
              <a:t>T </a:t>
            </a:r>
            <a:r>
              <a:rPr lang="en-US" altLang="ko-KR" sz="1800" b="0" i="0" u="none" strike="noStrike" baseline="0" dirty="0">
                <a:latin typeface="MicrosoftYaHeiUI"/>
              </a:rPr>
              <a:t>is the time the signal is active, and </a:t>
            </a:r>
            <a:r>
              <a:rPr lang="en-US" altLang="ko-KR" sz="1800" b="1" i="0" u="none" strike="noStrike" baseline="0" dirty="0">
                <a:latin typeface="MicrosoftYaHeiUI-Bold"/>
              </a:rPr>
              <a:t>P </a:t>
            </a:r>
            <a:r>
              <a:rPr lang="en-US" altLang="ko-KR" sz="1800" b="0" i="0" u="none" strike="noStrike" baseline="0" dirty="0">
                <a:latin typeface="MicrosoftYaHeiUI"/>
              </a:rPr>
              <a:t>is the total period</a:t>
            </a:r>
          </a:p>
          <a:p>
            <a:pPr algn="l"/>
            <a:r>
              <a:rPr lang="en-US" altLang="ko-KR" sz="1800" b="0" i="0" u="none" strike="noStrike" baseline="0" dirty="0">
                <a:latin typeface="MicrosoftYaHeiUI"/>
              </a:rPr>
              <a:t>of the signal.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540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014BB-EB4C-48C7-B91B-DA6825B4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B8048-864C-4884-8085-C2B537A4C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4132929"/>
            <a:ext cx="3505494" cy="94696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https://www.w3schools.com/colors/colors_rgb.asp</a:t>
            </a:r>
            <a:endParaRPr lang="ko-KR" altLang="en-US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운송, 항공기, 풍선, 벡터그래픽이(가) 표시된 사진&#10;&#10;자동 생성된 설명">
            <a:extLst>
              <a:ext uri="{FF2B5EF4-FFF2-40B4-BE49-F238E27FC236}">
                <a16:creationId xmlns:a16="http://schemas.microsoft.com/office/drawing/2014/main" id="{A1524E56-D733-4E94-B661-72CBE316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8139" y="807593"/>
            <a:ext cx="5134776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266AB1FF-7F5E-45AA-B35D-044C85C2F6DB}"/>
              </a:ext>
            </a:extLst>
          </p:cNvPr>
          <p:cNvSpPr txBox="1">
            <a:spLocks/>
          </p:cNvSpPr>
          <p:nvPr/>
        </p:nvSpPr>
        <p:spPr>
          <a:xfrm>
            <a:off x="648929" y="2193669"/>
            <a:ext cx="3075985" cy="15705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컴퓨터 모니터는 빨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파 </a:t>
            </a:r>
            <a:r>
              <a:rPr lang="en-US" altLang="ko-KR" dirty="0"/>
              <a:t>3</a:t>
            </a:r>
            <a:r>
              <a:rPr lang="ko-KR" altLang="en-US" dirty="0"/>
              <a:t>색의 비율로 여러 색을 표현한다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191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F7893-64DB-4C6C-8906-6032DFB5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</a:t>
            </a:r>
            <a:r>
              <a:rPr lang="ko-KR" altLang="en-US" dirty="0"/>
              <a:t> 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FE5252-BABF-4035-A46C-BFB940672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962" y="1825625"/>
            <a:ext cx="9405257" cy="4351338"/>
          </a:xfrm>
        </p:spPr>
      </p:pic>
    </p:spTree>
    <p:extLst>
      <p:ext uri="{BB962C8B-B14F-4D97-AF65-F5344CB8AC3E}">
        <p14:creationId xmlns:p14="http://schemas.microsoft.com/office/powerpoint/2010/main" val="296603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5B975-170A-4696-86B2-64018054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7FE4D-85EE-47CD-B087-CF90ACEC938B}"/>
              </a:ext>
            </a:extLst>
          </p:cNvPr>
          <p:cNvSpPr txBox="1"/>
          <p:nvPr/>
        </p:nvSpPr>
        <p:spPr>
          <a:xfrm>
            <a:off x="838200" y="1474236"/>
            <a:ext cx="482859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import</a:t>
            </a:r>
            <a:r>
              <a:rPr lang="ko-KR" altLang="en-US" sz="800" dirty="0"/>
              <a:t> </a:t>
            </a:r>
            <a:r>
              <a:rPr lang="ko-KR" altLang="en-US" sz="800" dirty="0" err="1"/>
              <a:t>RPi.GPIO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GPIO</a:t>
            </a:r>
          </a:p>
          <a:p>
            <a:r>
              <a:rPr lang="ko-KR" altLang="en-US" sz="800" dirty="0" err="1"/>
              <a:t>import</a:t>
            </a:r>
            <a:r>
              <a:rPr lang="ko-KR" altLang="en-US" sz="800" dirty="0"/>
              <a:t> </a:t>
            </a:r>
            <a:r>
              <a:rPr lang="ko-KR" altLang="en-US" sz="800" dirty="0" err="1"/>
              <a:t>time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COLOR = [0xFF0000, 0x00FF00,0x0000FF,0xFFFF00,0xFF00FF,0x00FFFF]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pins</a:t>
            </a:r>
            <a:r>
              <a:rPr lang="ko-KR" altLang="en-US" sz="800" dirty="0"/>
              <a:t> = {'Red':17,'Green':18,'Blue':19}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def</a:t>
            </a:r>
            <a:r>
              <a:rPr lang="ko-KR" altLang="en-US" sz="800" dirty="0"/>
              <a:t> </a:t>
            </a:r>
            <a:r>
              <a:rPr lang="ko-KR" altLang="en-US" sz="800" dirty="0" err="1"/>
              <a:t>setup</a:t>
            </a:r>
            <a:r>
              <a:rPr lang="ko-KR" altLang="en-US" sz="800" dirty="0"/>
              <a:t>():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global</a:t>
            </a:r>
            <a:r>
              <a:rPr lang="ko-KR" altLang="en-US" sz="800" dirty="0"/>
              <a:t> </a:t>
            </a:r>
            <a:r>
              <a:rPr lang="ko-KR" altLang="en-US" sz="800" dirty="0" err="1"/>
              <a:t>p_R,p_G,p_B</a:t>
            </a:r>
            <a:endParaRPr lang="ko-KR" altLang="en-US" sz="800" dirty="0"/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GPIO.setmode</a:t>
            </a:r>
            <a:r>
              <a:rPr lang="ko-KR" altLang="en-US" sz="800" dirty="0"/>
              <a:t>(GPIO.BCM)</a:t>
            </a:r>
          </a:p>
          <a:p>
            <a:r>
              <a:rPr lang="ko-KR" altLang="en-US" sz="800" dirty="0"/>
              <a:t>    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for</a:t>
            </a:r>
            <a:r>
              <a:rPr lang="ko-KR" altLang="en-US" sz="800" dirty="0"/>
              <a:t> </a:t>
            </a:r>
            <a:r>
              <a:rPr lang="ko-KR" altLang="en-US" sz="800" dirty="0" err="1"/>
              <a:t>i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: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GPIO.setup</a:t>
            </a:r>
            <a:r>
              <a:rPr lang="ko-KR" altLang="en-US" sz="800" dirty="0"/>
              <a:t>(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], GPIO.OUT)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GPIO.output</a:t>
            </a:r>
            <a:r>
              <a:rPr lang="ko-KR" altLang="en-US" sz="800" dirty="0"/>
              <a:t>(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],GPIO.HIGH)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p_R</a:t>
            </a:r>
            <a:r>
              <a:rPr lang="ko-KR" altLang="en-US" sz="800" dirty="0"/>
              <a:t> = GPIO.PWM(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['</a:t>
            </a:r>
            <a:r>
              <a:rPr lang="ko-KR" altLang="en-US" sz="800" dirty="0" err="1"/>
              <a:t>Red</a:t>
            </a:r>
            <a:r>
              <a:rPr lang="ko-KR" altLang="en-US" sz="800" dirty="0"/>
              <a:t>'],2000)      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p_G</a:t>
            </a:r>
            <a:r>
              <a:rPr lang="ko-KR" altLang="en-US" sz="800" dirty="0"/>
              <a:t> = GPIO.PWM(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['</a:t>
            </a:r>
            <a:r>
              <a:rPr lang="ko-KR" altLang="en-US" sz="800" dirty="0" err="1"/>
              <a:t>Green</a:t>
            </a:r>
            <a:r>
              <a:rPr lang="ko-KR" altLang="en-US" sz="800" dirty="0"/>
              <a:t>'],2000)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p_B</a:t>
            </a:r>
            <a:r>
              <a:rPr lang="ko-KR" altLang="en-US" sz="800" dirty="0"/>
              <a:t> = GPIO.PWM(</a:t>
            </a:r>
            <a:r>
              <a:rPr lang="ko-KR" altLang="en-US" sz="800" dirty="0" err="1"/>
              <a:t>pins</a:t>
            </a:r>
            <a:r>
              <a:rPr lang="ko-KR" altLang="en-US" sz="800" dirty="0"/>
              <a:t>['</a:t>
            </a:r>
            <a:r>
              <a:rPr lang="ko-KR" altLang="en-US" sz="800" dirty="0" err="1"/>
              <a:t>Blue</a:t>
            </a:r>
            <a:r>
              <a:rPr lang="ko-KR" altLang="en-US" sz="800" dirty="0"/>
              <a:t>'],2000)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p_R.start</a:t>
            </a:r>
            <a:r>
              <a:rPr lang="ko-KR" altLang="en-US" sz="800" dirty="0"/>
              <a:t>(0)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p_G.start</a:t>
            </a:r>
            <a:r>
              <a:rPr lang="ko-KR" altLang="en-US" sz="800" dirty="0"/>
              <a:t>(0)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p_B.start</a:t>
            </a:r>
            <a:r>
              <a:rPr lang="ko-KR" altLang="en-US" sz="800" dirty="0"/>
              <a:t>(0)</a:t>
            </a:r>
          </a:p>
          <a:p>
            <a:r>
              <a:rPr lang="ko-KR" altLang="en-US" sz="800" dirty="0"/>
              <a:t>    </a:t>
            </a:r>
          </a:p>
          <a:p>
            <a:r>
              <a:rPr lang="ko-KR" altLang="en-US" sz="800" dirty="0" err="1"/>
              <a:t>def</a:t>
            </a:r>
            <a:r>
              <a:rPr lang="ko-KR" altLang="en-US" sz="800" dirty="0"/>
              <a:t> MAP(</a:t>
            </a:r>
            <a:r>
              <a:rPr lang="ko-KR" altLang="en-US" sz="800" dirty="0" err="1"/>
              <a:t>x,in_min,in_max,out_min,out_max</a:t>
            </a:r>
            <a:r>
              <a:rPr lang="ko-KR" altLang="en-US" sz="800" dirty="0"/>
              <a:t>):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return</a:t>
            </a:r>
            <a:r>
              <a:rPr lang="ko-KR" altLang="en-US" sz="800" dirty="0"/>
              <a:t> (</a:t>
            </a:r>
            <a:r>
              <a:rPr lang="ko-KR" altLang="en-US" sz="800" dirty="0" err="1"/>
              <a:t>x-in_min</a:t>
            </a:r>
            <a:r>
              <a:rPr lang="ko-KR" altLang="en-US" sz="800" dirty="0"/>
              <a:t>)*(</a:t>
            </a:r>
            <a:r>
              <a:rPr lang="ko-KR" altLang="en-US" sz="800" dirty="0" err="1"/>
              <a:t>out_max-out_min</a:t>
            </a:r>
            <a:r>
              <a:rPr lang="ko-KR" altLang="en-US" sz="800" dirty="0"/>
              <a:t>)/(</a:t>
            </a:r>
            <a:r>
              <a:rPr lang="ko-KR" altLang="en-US" sz="800" dirty="0" err="1"/>
              <a:t>in_max-in_min</a:t>
            </a:r>
            <a:r>
              <a:rPr lang="ko-KR" altLang="en-US" sz="800" dirty="0"/>
              <a:t>)+</a:t>
            </a:r>
            <a:r>
              <a:rPr lang="ko-KR" altLang="en-US" sz="800" dirty="0" err="1"/>
              <a:t>out_min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 err="1"/>
              <a:t>def</a:t>
            </a:r>
            <a:r>
              <a:rPr lang="ko-KR" altLang="en-US" sz="800" dirty="0"/>
              <a:t> </a:t>
            </a:r>
            <a:r>
              <a:rPr lang="ko-KR" altLang="en-US" sz="800" dirty="0" err="1"/>
              <a:t>setColor</a:t>
            </a:r>
            <a:r>
              <a:rPr lang="ko-KR" altLang="en-US" sz="800" dirty="0"/>
              <a:t>(</a:t>
            </a:r>
            <a:r>
              <a:rPr lang="ko-KR" altLang="en-US" sz="800" dirty="0" err="1"/>
              <a:t>color</a:t>
            </a:r>
            <a:r>
              <a:rPr lang="ko-KR" altLang="en-US" sz="800" dirty="0"/>
              <a:t>):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R_val</a:t>
            </a:r>
            <a:r>
              <a:rPr lang="ko-KR" altLang="en-US" sz="800" dirty="0"/>
              <a:t> = (</a:t>
            </a:r>
            <a:r>
              <a:rPr lang="ko-KR" altLang="en-US" sz="800" dirty="0" err="1"/>
              <a:t>color</a:t>
            </a:r>
            <a:r>
              <a:rPr lang="ko-KR" altLang="en-US" sz="800" dirty="0"/>
              <a:t> &amp; 0xFF0000)&gt;&gt;16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G_val</a:t>
            </a:r>
            <a:r>
              <a:rPr lang="ko-KR" altLang="en-US" sz="800" dirty="0"/>
              <a:t> = (</a:t>
            </a:r>
            <a:r>
              <a:rPr lang="ko-KR" altLang="en-US" sz="800" dirty="0" err="1"/>
              <a:t>color</a:t>
            </a:r>
            <a:r>
              <a:rPr lang="ko-KR" altLang="en-US" sz="800" dirty="0"/>
              <a:t> &amp; 0x00FF00)&gt;&gt;8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B_val</a:t>
            </a:r>
            <a:r>
              <a:rPr lang="ko-KR" altLang="en-US" sz="800" dirty="0"/>
              <a:t> = (</a:t>
            </a:r>
            <a:r>
              <a:rPr lang="ko-KR" altLang="en-US" sz="800" dirty="0" err="1"/>
              <a:t>color</a:t>
            </a:r>
            <a:r>
              <a:rPr lang="ko-KR" altLang="en-US" sz="800" dirty="0"/>
              <a:t> &amp; 0x0000FF)&gt;&gt;0</a:t>
            </a:r>
          </a:p>
          <a:p>
            <a:r>
              <a:rPr lang="ko-KR" altLang="en-US" sz="800" dirty="0"/>
              <a:t>    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R_val</a:t>
            </a:r>
            <a:r>
              <a:rPr lang="ko-KR" altLang="en-US" sz="800" dirty="0"/>
              <a:t> = MAP(R_val,0,255,0,100)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G_val</a:t>
            </a:r>
            <a:r>
              <a:rPr lang="ko-KR" altLang="en-US" sz="800" dirty="0"/>
              <a:t> = MAP(G_val,0,255,0,100)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B_val</a:t>
            </a:r>
            <a:r>
              <a:rPr lang="ko-KR" altLang="en-US" sz="800" dirty="0"/>
              <a:t> = MAP(B_val,0,255,0,100)</a:t>
            </a:r>
          </a:p>
          <a:p>
            <a:r>
              <a:rPr lang="ko-KR" altLang="en-US" sz="800" dirty="0"/>
              <a:t>    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p_R.ChangeDutyCycle</a:t>
            </a:r>
            <a:r>
              <a:rPr lang="ko-KR" altLang="en-US" sz="800" dirty="0"/>
              <a:t>(</a:t>
            </a:r>
            <a:r>
              <a:rPr lang="ko-KR" altLang="en-US" sz="800" dirty="0" err="1"/>
              <a:t>R_val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p_G.ChangeDutyCycle</a:t>
            </a:r>
            <a:r>
              <a:rPr lang="ko-KR" altLang="en-US" sz="800" dirty="0"/>
              <a:t>(</a:t>
            </a:r>
            <a:r>
              <a:rPr lang="ko-KR" altLang="en-US" sz="800" dirty="0" err="1"/>
              <a:t>G_val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p_B.ChangeDutyCycle</a:t>
            </a:r>
            <a:r>
              <a:rPr lang="ko-KR" altLang="en-US" sz="800" dirty="0"/>
              <a:t>(</a:t>
            </a:r>
            <a:r>
              <a:rPr lang="ko-KR" altLang="en-US" sz="800" dirty="0" err="1"/>
              <a:t>B_val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print</a:t>
            </a:r>
            <a:r>
              <a:rPr lang="ko-KR" altLang="en-US" sz="800" dirty="0"/>
              <a:t>("</a:t>
            </a:r>
            <a:r>
              <a:rPr lang="ko-KR" altLang="en-US" sz="800" dirty="0" err="1"/>
              <a:t>color_msg</a:t>
            </a:r>
            <a:r>
              <a:rPr lang="ko-KR" altLang="en-US" sz="800" dirty="0"/>
              <a:t> : </a:t>
            </a:r>
            <a:r>
              <a:rPr lang="ko-KR" altLang="en-US" sz="800" dirty="0" err="1"/>
              <a:t>R</a:t>
            </a:r>
            <a:r>
              <a:rPr lang="ko-KR" altLang="en-US" sz="800" dirty="0"/>
              <a:t> = %</a:t>
            </a:r>
            <a:r>
              <a:rPr lang="ko-KR" altLang="en-US" sz="800" dirty="0" err="1"/>
              <a:t>s</a:t>
            </a:r>
            <a:r>
              <a:rPr lang="ko-KR" altLang="en-US" sz="800" dirty="0"/>
              <a:t>, </a:t>
            </a:r>
            <a:r>
              <a:rPr lang="ko-KR" altLang="en-US" sz="800" dirty="0" err="1"/>
              <a:t>G</a:t>
            </a:r>
            <a:r>
              <a:rPr lang="ko-KR" altLang="en-US" sz="800" dirty="0"/>
              <a:t> = %</a:t>
            </a:r>
            <a:r>
              <a:rPr lang="ko-KR" altLang="en-US" sz="800" dirty="0" err="1"/>
              <a:t>s</a:t>
            </a:r>
            <a:r>
              <a:rPr lang="ko-KR" altLang="en-US" sz="800" dirty="0"/>
              <a:t>, </a:t>
            </a:r>
            <a:r>
              <a:rPr lang="ko-KR" altLang="en-US" sz="800" dirty="0" err="1"/>
              <a:t>B</a:t>
            </a:r>
            <a:r>
              <a:rPr lang="ko-KR" altLang="en-US" sz="800" dirty="0"/>
              <a:t> = %</a:t>
            </a:r>
            <a:r>
              <a:rPr lang="ko-KR" altLang="en-US" sz="800" dirty="0" err="1"/>
              <a:t>s</a:t>
            </a:r>
            <a:r>
              <a:rPr lang="ko-KR" altLang="en-US" sz="800" dirty="0"/>
              <a:t>"%(</a:t>
            </a:r>
            <a:r>
              <a:rPr lang="ko-KR" altLang="en-US" sz="800" dirty="0" err="1"/>
              <a:t>R_val,G_val,B_val</a:t>
            </a:r>
            <a:r>
              <a:rPr lang="ko-KR" altLang="en-US" sz="800" dirty="0"/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C43FF-C4F7-4FDC-B550-788D183151A6}"/>
              </a:ext>
            </a:extLst>
          </p:cNvPr>
          <p:cNvSpPr txBox="1"/>
          <p:nvPr/>
        </p:nvSpPr>
        <p:spPr>
          <a:xfrm>
            <a:off x="6349482" y="1166460"/>
            <a:ext cx="609289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def</a:t>
            </a:r>
            <a:r>
              <a:rPr lang="ko-KR" altLang="en-US" sz="1800" dirty="0"/>
              <a:t> </a:t>
            </a:r>
            <a:r>
              <a:rPr lang="ko-KR" altLang="en-US" sz="1800" dirty="0" err="1"/>
              <a:t>destroy</a:t>
            </a:r>
            <a:r>
              <a:rPr lang="ko-KR" altLang="en-US" sz="1800" dirty="0"/>
              <a:t>():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p_R.stop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p_G.stop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p_B.stop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for</a:t>
            </a:r>
            <a:r>
              <a:rPr lang="ko-KR" altLang="en-US" sz="1800" dirty="0"/>
              <a:t> </a:t>
            </a:r>
            <a:r>
              <a:rPr lang="ko-KR" altLang="en-US" sz="1800" dirty="0" err="1"/>
              <a:t>i</a:t>
            </a:r>
            <a:r>
              <a:rPr lang="ko-KR" altLang="en-US" sz="1800" dirty="0"/>
              <a:t> </a:t>
            </a:r>
            <a:r>
              <a:rPr lang="ko-KR" altLang="en-US" sz="1800" dirty="0" err="1"/>
              <a:t>in</a:t>
            </a:r>
            <a:r>
              <a:rPr lang="ko-KR" altLang="en-US" sz="1800" dirty="0"/>
              <a:t> </a:t>
            </a:r>
            <a:r>
              <a:rPr lang="ko-KR" altLang="en-US" sz="1800" dirty="0" err="1"/>
              <a:t>pins</a:t>
            </a:r>
            <a:r>
              <a:rPr lang="ko-KR" altLang="en-US" sz="1800" dirty="0"/>
              <a:t>:</a:t>
            </a:r>
          </a:p>
          <a:p>
            <a:r>
              <a:rPr lang="ko-KR" altLang="en-US" sz="1800" dirty="0"/>
              <a:t>        </a:t>
            </a:r>
            <a:r>
              <a:rPr lang="ko-KR" altLang="en-US" sz="1800" dirty="0" err="1"/>
              <a:t>GPIO.output</a:t>
            </a:r>
            <a:r>
              <a:rPr lang="ko-KR" altLang="en-US" sz="1800" dirty="0"/>
              <a:t>(</a:t>
            </a:r>
            <a:r>
              <a:rPr lang="ko-KR" altLang="en-US" sz="1800" dirty="0" err="1"/>
              <a:t>pins</a:t>
            </a:r>
            <a:r>
              <a:rPr lang="ko-KR" altLang="en-US" sz="1800" dirty="0"/>
              <a:t>[</a:t>
            </a:r>
            <a:r>
              <a:rPr lang="ko-KR" altLang="en-US" sz="1800" dirty="0" err="1"/>
              <a:t>i</a:t>
            </a:r>
            <a:r>
              <a:rPr lang="ko-KR" altLang="en-US" sz="1800" dirty="0"/>
              <a:t>],GPIO.HIGH)</a:t>
            </a:r>
          </a:p>
          <a:p>
            <a:r>
              <a:rPr lang="ko-KR" altLang="en-US" sz="1800" dirty="0"/>
              <a:t>        </a:t>
            </a:r>
            <a:r>
              <a:rPr lang="ko-KR" altLang="en-US" sz="1800" dirty="0" err="1"/>
              <a:t>GPIO.cleanup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 err="1"/>
              <a:t>def</a:t>
            </a:r>
            <a:r>
              <a:rPr lang="ko-KR" altLang="en-US" sz="1800" dirty="0"/>
              <a:t> </a:t>
            </a:r>
            <a:r>
              <a:rPr lang="ko-KR" altLang="en-US" sz="1800" dirty="0" err="1"/>
              <a:t>main</a:t>
            </a:r>
            <a:r>
              <a:rPr lang="ko-KR" altLang="en-US" sz="1800" dirty="0"/>
              <a:t>():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while</a:t>
            </a:r>
            <a:r>
              <a:rPr lang="ko-KR" altLang="en-US" sz="1800" dirty="0"/>
              <a:t> </a:t>
            </a:r>
            <a:r>
              <a:rPr lang="ko-KR" altLang="en-US" sz="1800" dirty="0" err="1"/>
              <a:t>True</a:t>
            </a:r>
            <a:r>
              <a:rPr lang="ko-KR" altLang="en-US" sz="1800" dirty="0"/>
              <a:t>:</a:t>
            </a:r>
          </a:p>
          <a:p>
            <a:r>
              <a:rPr lang="ko-KR" altLang="en-US" sz="1800" dirty="0"/>
              <a:t>        </a:t>
            </a:r>
            <a:r>
              <a:rPr lang="ko-KR" altLang="en-US" sz="1800" dirty="0" err="1"/>
              <a:t>for</a:t>
            </a:r>
            <a:r>
              <a:rPr lang="ko-KR" altLang="en-US" sz="1800" dirty="0"/>
              <a:t> </a:t>
            </a:r>
            <a:r>
              <a:rPr lang="ko-KR" altLang="en-US" sz="1800" dirty="0" err="1"/>
              <a:t>color</a:t>
            </a:r>
            <a:r>
              <a:rPr lang="ko-KR" altLang="en-US" sz="1800" dirty="0"/>
              <a:t> </a:t>
            </a:r>
            <a:r>
              <a:rPr lang="ko-KR" altLang="en-US" sz="1800" dirty="0" err="1"/>
              <a:t>in</a:t>
            </a:r>
            <a:r>
              <a:rPr lang="ko-KR" altLang="en-US" sz="1800" dirty="0"/>
              <a:t> COLOR:</a:t>
            </a:r>
          </a:p>
          <a:p>
            <a:r>
              <a:rPr lang="ko-KR" altLang="en-US" sz="1800" dirty="0"/>
              <a:t>            </a:t>
            </a:r>
            <a:r>
              <a:rPr lang="ko-KR" altLang="en-US" sz="1800" dirty="0" err="1"/>
              <a:t>setColor</a:t>
            </a:r>
            <a:r>
              <a:rPr lang="ko-KR" altLang="en-US" sz="1800" dirty="0"/>
              <a:t>(</a:t>
            </a:r>
            <a:r>
              <a:rPr lang="ko-KR" altLang="en-US" sz="1800" dirty="0" err="1"/>
              <a:t>color</a:t>
            </a:r>
            <a:r>
              <a:rPr lang="ko-KR" altLang="en-US" sz="1800" dirty="0"/>
              <a:t>)</a:t>
            </a:r>
          </a:p>
          <a:p>
            <a:r>
              <a:rPr lang="ko-KR" altLang="en-US" sz="1800" dirty="0"/>
              <a:t>            </a:t>
            </a:r>
            <a:r>
              <a:rPr lang="ko-KR" altLang="en-US" sz="1800" dirty="0" err="1"/>
              <a:t>time.sleep</a:t>
            </a:r>
            <a:r>
              <a:rPr lang="ko-KR" altLang="en-US" sz="1800" dirty="0"/>
              <a:t>(2)</a:t>
            </a:r>
          </a:p>
          <a:p>
            <a:r>
              <a:rPr lang="ko-KR" altLang="en-US" sz="1800" dirty="0" err="1"/>
              <a:t>if</a:t>
            </a:r>
            <a:r>
              <a:rPr lang="ko-KR" altLang="en-US" sz="1800" dirty="0"/>
              <a:t> __</a:t>
            </a:r>
            <a:r>
              <a:rPr lang="ko-KR" altLang="en-US" sz="1800" dirty="0" err="1"/>
              <a:t>name</a:t>
            </a:r>
            <a:r>
              <a:rPr lang="ko-KR" altLang="en-US" sz="1800" dirty="0"/>
              <a:t>__ == "__</a:t>
            </a:r>
            <a:r>
              <a:rPr lang="ko-KR" altLang="en-US" sz="1800" dirty="0" err="1"/>
              <a:t>main</a:t>
            </a:r>
            <a:r>
              <a:rPr lang="ko-KR" altLang="en-US" sz="1800" dirty="0"/>
              <a:t>__":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setup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try</a:t>
            </a:r>
            <a:r>
              <a:rPr lang="ko-KR" altLang="en-US" sz="1800" dirty="0"/>
              <a:t>:</a:t>
            </a:r>
          </a:p>
          <a:p>
            <a:r>
              <a:rPr lang="ko-KR" altLang="en-US" sz="1800" dirty="0"/>
              <a:t>        </a:t>
            </a:r>
            <a:r>
              <a:rPr lang="ko-KR" altLang="en-US" sz="1800" dirty="0" err="1"/>
              <a:t>main</a:t>
            </a:r>
            <a:r>
              <a:rPr lang="ko-KR" altLang="en-US" sz="1800" dirty="0"/>
              <a:t>()</a:t>
            </a:r>
          </a:p>
          <a:p>
            <a:r>
              <a:rPr lang="ko-KR" altLang="en-US" sz="1800" dirty="0"/>
              <a:t>    </a:t>
            </a:r>
            <a:r>
              <a:rPr lang="ko-KR" altLang="en-US" sz="1800" dirty="0" err="1"/>
              <a:t>except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KeyboardInterrupt</a:t>
            </a:r>
            <a:r>
              <a:rPr lang="ko-KR" altLang="en-US" sz="1800" dirty="0"/>
              <a:t>:</a:t>
            </a:r>
          </a:p>
          <a:p>
            <a:r>
              <a:rPr lang="ko-KR" altLang="en-US" sz="1800" dirty="0"/>
              <a:t>        </a:t>
            </a:r>
            <a:r>
              <a:rPr lang="ko-KR" altLang="en-US" sz="1800" dirty="0" err="1"/>
              <a:t>destroy</a:t>
            </a:r>
            <a:r>
              <a:rPr lang="ko-KR" alt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515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DB903-31ED-4D90-89CA-BD1F8402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F59BA-4357-48A0-AC54-4BC5E1A6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아두이노는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없이 구동 가능하지만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가 있어야 동작한다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아두이노는</a:t>
            </a:r>
            <a:r>
              <a:rPr lang="ko-KR" altLang="en-US" dirty="0"/>
              <a:t> 외부 프로그램을 이용하여 순수하게 외부기기를 직접 제어하는 것에 특화되어 있지만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설치된 </a:t>
            </a:r>
            <a:r>
              <a:rPr lang="en-US" altLang="ko-KR" dirty="0"/>
              <a:t>OS</a:t>
            </a:r>
            <a:r>
              <a:rPr lang="ko-KR" altLang="en-US" dirty="0"/>
              <a:t>내에서 직접 프로그래밍하여 외부기기를 제어한다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9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5B975-170A-4696-86B2-64018054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D462D-AAC6-4386-8C80-900DCEEB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8" y="1446245"/>
            <a:ext cx="3676489" cy="3965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A6ACDA-9692-43B6-8EE2-0AF009F8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47" y="613228"/>
            <a:ext cx="3911691" cy="4798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E92257-141C-47B9-8398-71784B2C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38" y="613228"/>
            <a:ext cx="3911691" cy="47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90900-4242-4B02-A6CB-E070B270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D5C3B8-2A79-427E-87E8-675BA2FB75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각 색상의 </a:t>
            </a:r>
            <a:r>
              <a:rPr lang="en-US" altLang="ko-KR" dirty="0"/>
              <a:t>RGB</a:t>
            </a:r>
            <a:r>
              <a:rPr lang="ko-KR" altLang="en-US" dirty="0"/>
              <a:t>값을 </a:t>
            </a:r>
            <a:r>
              <a:rPr lang="en-US" altLang="ko-KR" dirty="0"/>
              <a:t>16</a:t>
            </a:r>
            <a:r>
              <a:rPr lang="ko-KR" altLang="en-US" dirty="0"/>
              <a:t>진수로 리스트에 저장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RGB LED</a:t>
            </a:r>
            <a:r>
              <a:rPr lang="ko-KR" altLang="en-US" dirty="0"/>
              <a:t>핀 번호 </a:t>
            </a:r>
            <a:r>
              <a:rPr lang="ko-KR" altLang="en-US" dirty="0" err="1"/>
              <a:t>딕셔너리로</a:t>
            </a:r>
            <a:r>
              <a:rPr lang="ko-KR" altLang="en-US" dirty="0"/>
              <a:t> 선언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9D04242-DBC3-4210-B731-7158CDE361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690688"/>
            <a:ext cx="5181600" cy="2819011"/>
          </a:xfrm>
        </p:spPr>
      </p:pic>
    </p:spTree>
    <p:extLst>
      <p:ext uri="{BB962C8B-B14F-4D97-AF65-F5344CB8AC3E}">
        <p14:creationId xmlns:p14="http://schemas.microsoft.com/office/powerpoint/2010/main" val="1895208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26B0F-D61F-48A9-B99A-9C28EC0A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56294-679E-4183-80B9-00CAF360E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각</a:t>
            </a:r>
            <a:r>
              <a:rPr lang="en-US" altLang="ko-KR" dirty="0"/>
              <a:t> RGB </a:t>
            </a:r>
            <a:r>
              <a:rPr lang="ko-KR" altLang="en-US" dirty="0"/>
              <a:t>핀의 </a:t>
            </a:r>
            <a:r>
              <a:rPr lang="en-US" altLang="ko-KR" dirty="0"/>
              <a:t>PWM </a:t>
            </a:r>
            <a:r>
              <a:rPr lang="ko-KR" altLang="en-US" dirty="0"/>
              <a:t>객체를 선언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각 핀들 초기화 </a:t>
            </a:r>
            <a:r>
              <a:rPr lang="en-US" altLang="ko-KR" dirty="0"/>
              <a:t>(output</a:t>
            </a:r>
            <a:r>
              <a:rPr lang="ko-KR" altLang="en-US" dirty="0"/>
              <a:t>모드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GPIO.PWM(): </a:t>
            </a:r>
            <a:r>
              <a:rPr lang="ko-KR" altLang="en-US" dirty="0"/>
              <a:t>핀 번호의 출력 주파수 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p_R.start</a:t>
            </a:r>
            <a:r>
              <a:rPr lang="en-US" altLang="ko-KR" dirty="0"/>
              <a:t>( 0 ): </a:t>
            </a:r>
            <a:r>
              <a:rPr lang="ko-KR" altLang="en-US" dirty="0"/>
              <a:t>각 핀의 </a:t>
            </a:r>
            <a:r>
              <a:rPr lang="ko-KR" altLang="en-US" dirty="0" err="1"/>
              <a:t>듀티사이클을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시작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809431-DB69-4406-961A-BD0BABAAB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5299" y="1253331"/>
            <a:ext cx="4958501" cy="4351338"/>
          </a:xfrm>
        </p:spPr>
      </p:pic>
    </p:spTree>
    <p:extLst>
      <p:ext uri="{BB962C8B-B14F-4D97-AF65-F5344CB8AC3E}">
        <p14:creationId xmlns:p14="http://schemas.microsoft.com/office/powerpoint/2010/main" val="4153160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977D261-C450-4637-96FE-184C96EB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실행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AFC29-38F3-4194-8BD7-C7AA1491F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Define a MAP function for mapping values.</a:t>
            </a:r>
          </a:p>
          <a:p>
            <a:pPr marL="457200" lvl="1" indent="0">
              <a:buNone/>
            </a:pPr>
            <a:r>
              <a:rPr lang="ko-KR" altLang="en-US" dirty="0"/>
              <a:t>예를 들어 </a:t>
            </a:r>
            <a:r>
              <a:rPr lang="en-US" altLang="ko-KR" dirty="0"/>
              <a:t>: 0~255 </a:t>
            </a:r>
            <a:r>
              <a:rPr lang="ko-KR" altLang="en-US" dirty="0"/>
              <a:t>사이의 </a:t>
            </a:r>
            <a:r>
              <a:rPr lang="ko-KR" altLang="en-US" dirty="0" err="1"/>
              <a:t>값중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의 비율을 </a:t>
            </a:r>
            <a:r>
              <a:rPr lang="en-US" altLang="ko-KR" dirty="0"/>
              <a:t>0~100 </a:t>
            </a:r>
            <a:r>
              <a:rPr lang="ko-KR" altLang="en-US" dirty="0"/>
              <a:t>사이 값의 비율로 반환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C9CA291-6D92-4ECF-A8F9-1703A4FF9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368425"/>
            <a:ext cx="5181600" cy="2784475"/>
          </a:xfrm>
        </p:spPr>
      </p:pic>
    </p:spTree>
    <p:extLst>
      <p:ext uri="{BB962C8B-B14F-4D97-AF65-F5344CB8AC3E}">
        <p14:creationId xmlns:p14="http://schemas.microsoft.com/office/powerpoint/2010/main" val="2458055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53F1B-5ACC-4C4F-91CA-6367EFE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621B6-A539-41FA-BE36-910BE65432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/>
              <a:t>각 색상의 </a:t>
            </a:r>
            <a:r>
              <a:rPr lang="en-US" altLang="ko-KR" dirty="0"/>
              <a:t>RGB</a:t>
            </a:r>
            <a:r>
              <a:rPr lang="ko-KR" altLang="en-US" dirty="0"/>
              <a:t>값은 </a:t>
            </a:r>
            <a:r>
              <a:rPr lang="en-US" altLang="ko-KR" dirty="0"/>
              <a:t>16</a:t>
            </a:r>
            <a:r>
              <a:rPr lang="ko-KR" altLang="en-US" dirty="0"/>
              <a:t>진수가 </a:t>
            </a:r>
            <a:r>
              <a:rPr lang="en-US" altLang="ko-KR" dirty="0"/>
              <a:t>3</a:t>
            </a:r>
            <a:r>
              <a:rPr lang="ko-KR" altLang="en-US" dirty="0"/>
              <a:t>개로 되어있다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16</a:t>
            </a:r>
            <a:r>
              <a:rPr lang="ko-KR" altLang="en-US" dirty="0"/>
              <a:t>진수 값은 </a:t>
            </a:r>
            <a:r>
              <a:rPr lang="en-US" altLang="ko-KR" dirty="0"/>
              <a:t>Red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중간 </a:t>
            </a:r>
            <a:r>
              <a:rPr lang="en-US" altLang="ko-KR" dirty="0"/>
              <a:t>16</a:t>
            </a:r>
            <a:r>
              <a:rPr lang="ko-KR" altLang="en-US" dirty="0"/>
              <a:t>진수 값은 </a:t>
            </a:r>
            <a:r>
              <a:rPr lang="en-US" altLang="ko-KR" dirty="0"/>
              <a:t>Green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마지막 </a:t>
            </a:r>
            <a:r>
              <a:rPr lang="en-US" altLang="ko-KR" dirty="0"/>
              <a:t>16</a:t>
            </a:r>
            <a:r>
              <a:rPr lang="ko-KR" altLang="en-US" dirty="0"/>
              <a:t>진수 값은 </a:t>
            </a:r>
            <a:r>
              <a:rPr lang="en-US" altLang="ko-KR" dirty="0"/>
              <a:t>Blue</a:t>
            </a:r>
            <a:r>
              <a:rPr lang="ko-KR" altLang="en-US" dirty="0"/>
              <a:t>값이므로</a:t>
            </a:r>
            <a:r>
              <a:rPr lang="en-US" altLang="ko-KR" dirty="0"/>
              <a:t>, </a:t>
            </a:r>
            <a:r>
              <a:rPr lang="ko-KR" altLang="en-US" dirty="0"/>
              <a:t>각 부분을 분리해준다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MAP</a:t>
            </a:r>
            <a:r>
              <a:rPr lang="ko-KR" altLang="en-US" dirty="0"/>
              <a:t>함수를 이용해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(0~255)</a:t>
            </a:r>
            <a:r>
              <a:rPr lang="ko-KR" altLang="en-US" dirty="0"/>
              <a:t>비율을 </a:t>
            </a:r>
            <a:r>
              <a:rPr lang="en-US" altLang="ko-KR" dirty="0"/>
              <a:t>0~100</a:t>
            </a:r>
            <a:r>
              <a:rPr lang="ko-KR" altLang="en-US" dirty="0"/>
              <a:t>비율로 바꿔준다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 err="1"/>
              <a:t>p_R.ChangeDutyCycle</a:t>
            </a:r>
            <a:r>
              <a:rPr lang="en-US" altLang="ko-KR" dirty="0"/>
              <a:t>(): </a:t>
            </a:r>
            <a:r>
              <a:rPr lang="ko-KR" altLang="en-US" dirty="0"/>
              <a:t>해당 값으로 </a:t>
            </a:r>
            <a:r>
              <a:rPr lang="ko-KR" altLang="en-US" dirty="0" err="1"/>
              <a:t>듀티사이클을</a:t>
            </a:r>
            <a:r>
              <a:rPr lang="ko-KR" altLang="en-US" dirty="0"/>
              <a:t> 변경해준다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A4E823-33B2-43D4-B291-B0594D41C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027906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3328404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8C49A-2F25-4F11-8EC6-B6E77FFA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4148D-F3B9-4418-AF2F-E1A8EAC56C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p_R.stop</a:t>
            </a:r>
            <a:r>
              <a:rPr lang="en-US" altLang="ko-KR" dirty="0"/>
              <a:t>() : </a:t>
            </a:r>
            <a:r>
              <a:rPr lang="ko-KR" altLang="en-US" dirty="0"/>
              <a:t>해당 핀을 멈춘다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9113462-329F-41F2-9ABE-CB869E040B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06525"/>
            <a:ext cx="4795933" cy="4351338"/>
          </a:xfrm>
        </p:spPr>
      </p:pic>
    </p:spTree>
    <p:extLst>
      <p:ext uri="{BB962C8B-B14F-4D97-AF65-F5344CB8AC3E}">
        <p14:creationId xmlns:p14="http://schemas.microsoft.com/office/powerpoint/2010/main" val="406257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8C070-CC52-4FFD-893E-2FC84A35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56324-4692-4FC9-9855-64003DAB9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5100" cy="4351338"/>
          </a:xfrm>
        </p:spPr>
        <p:txBody>
          <a:bodyPr/>
          <a:lstStyle/>
          <a:p>
            <a:r>
              <a:rPr lang="en-US" altLang="ko-KR" dirty="0"/>
              <a:t>LED 3</a:t>
            </a:r>
            <a:r>
              <a:rPr lang="ko-KR" altLang="en-US" dirty="0"/>
              <a:t>개를 각 </a:t>
            </a:r>
            <a:r>
              <a:rPr lang="en-US" altLang="ko-KR" dirty="0"/>
              <a:t>RGB</a:t>
            </a:r>
            <a:r>
              <a:rPr lang="ko-KR" altLang="en-US" dirty="0" err="1"/>
              <a:t>값별고</a:t>
            </a:r>
            <a:r>
              <a:rPr lang="ko-KR" altLang="en-US" dirty="0"/>
              <a:t> 키고 꺼보자 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RGB </a:t>
            </a:r>
            <a:r>
              <a:rPr lang="ko-KR" altLang="en-US" dirty="0"/>
              <a:t>값이</a:t>
            </a:r>
            <a:r>
              <a:rPr lang="ko-KR" altLang="en-US" sz="2800" dirty="0"/>
              <a:t>FF0000 이면 </a:t>
            </a:r>
            <a:r>
              <a:rPr lang="en-US" altLang="ko-KR" sz="2800" dirty="0"/>
              <a:t>1</a:t>
            </a:r>
            <a:r>
              <a:rPr lang="ko-KR" altLang="en-US" sz="2800" dirty="0"/>
              <a:t>번 </a:t>
            </a:r>
            <a:r>
              <a:rPr lang="en-US" altLang="ko-KR" sz="2800" dirty="0"/>
              <a:t>LED </a:t>
            </a:r>
            <a:r>
              <a:rPr lang="ko-KR" altLang="en-US" sz="2800" dirty="0"/>
              <a:t>키기</a:t>
            </a:r>
            <a:r>
              <a:rPr lang="en-US" altLang="ko-KR" sz="2800" dirty="0"/>
              <a:t>, 2,3</a:t>
            </a:r>
            <a:r>
              <a:rPr lang="ko-KR" altLang="en-US" sz="2800" dirty="0"/>
              <a:t>번 </a:t>
            </a:r>
            <a:r>
              <a:rPr lang="en-US" altLang="ko-KR" sz="2800" dirty="0"/>
              <a:t>LED</a:t>
            </a:r>
            <a:r>
              <a:rPr lang="ko-KR" altLang="en-US" sz="2800" dirty="0"/>
              <a:t>는 끄기</a:t>
            </a:r>
            <a:r>
              <a:rPr lang="en-US" altLang="ko-KR" sz="2800" dirty="0"/>
              <a:t>)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225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47293-84FD-469A-BEDB-89C52208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FB2B6-585D-439B-8E39-E0C3036C2E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https://learn.sunfounder.com/category/davinci-kit-for-raspberry-pi/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9A1EF-1E2F-4C15-B66C-EE6400B4EA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7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DB903-31ED-4D90-89CA-BD1F8402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F59BA-4357-48A0-AC54-4BC5E1A6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예를 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모터를 동작하거나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글자를 표시하는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LCD,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센서를 제어하는 것과 같은 제어 중심의 프로젝트라면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아두이노와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같은 소형제어장치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MicroController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로 제어하는 것이 좋다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</a:br>
            <a:b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그러나 비디오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카메라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복잡한 수치계산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그래픽 처리에는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라즈베리파이가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더 적합하다고 볼 수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</a:br>
            <a:endParaRPr lang="en-US" altLang="ko-KR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제어가 중심이면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아두이노가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더 낫고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데이터를 처리해야 한다면 라즈베리 파이가 더 좋다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47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FA8F-CE6C-4501-AE02-335B7559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OS </a:t>
            </a:r>
            <a:r>
              <a:rPr lang="ko-KR" altLang="en-US" dirty="0"/>
              <a:t>설치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C1A1C1A-D69D-4258-A20E-0A6729F7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https://www.raspberrypi.org/software/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해당 링크에서 본인 </a:t>
            </a:r>
            <a:r>
              <a:rPr lang="en-US" altLang="ko-KR" dirty="0"/>
              <a:t>OS</a:t>
            </a:r>
            <a:r>
              <a:rPr lang="ko-KR" altLang="en-US" dirty="0"/>
              <a:t>에 맞는 것 다운하고 실행</a:t>
            </a: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옆에 그림처럼 뜨면</a:t>
            </a: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choose OS </a:t>
            </a:r>
            <a:r>
              <a:rPr lang="ko-KR" altLang="en-US" dirty="0"/>
              <a:t>버튼을 누른 후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err="1"/>
              <a:t>맨위</a:t>
            </a:r>
            <a:r>
              <a:rPr lang="en-US" altLang="ko-KR" dirty="0"/>
              <a:t>(Raspberry Pi OS(32-bit)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514350" indent="-514350">
              <a:buFont typeface="+mj-lt"/>
              <a:buAutoNum type="arabicPeriod" startAt="4"/>
            </a:pPr>
            <a:r>
              <a:rPr lang="en-US" altLang="ko-KR" dirty="0"/>
              <a:t>SD</a:t>
            </a:r>
            <a:r>
              <a:rPr lang="ko-KR" altLang="en-US" dirty="0"/>
              <a:t>카드를 컴퓨터에 연결 후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choose storage </a:t>
            </a:r>
            <a:r>
              <a:rPr lang="ko-KR" altLang="en-US" dirty="0"/>
              <a:t>버튼을 누른 다음  </a:t>
            </a:r>
            <a:r>
              <a:rPr lang="en-US" altLang="ko-KR" dirty="0"/>
              <a:t>SD </a:t>
            </a:r>
            <a:r>
              <a:rPr lang="ko-KR" altLang="en-US" dirty="0"/>
              <a:t>카드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선택하고 설치</a:t>
            </a:r>
            <a:r>
              <a:rPr lang="en-US" altLang="ko-KR" dirty="0"/>
              <a:t>(write 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36D2B-1AB5-4E04-9764-A936E52B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96" y="3149858"/>
            <a:ext cx="3640494" cy="24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FA8F-CE6C-4501-AE02-335B7559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OS </a:t>
            </a:r>
            <a:r>
              <a:rPr lang="ko-KR" altLang="en-US" dirty="0"/>
              <a:t>설치 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C1A1C1A-D69D-4258-A20E-0A6729F7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HDMI</a:t>
            </a:r>
            <a:r>
              <a:rPr lang="ko-KR" altLang="en-US" dirty="0"/>
              <a:t> 모니터 연결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 </a:t>
            </a:r>
            <a:r>
              <a:rPr lang="en-US" altLang="ko-KR" dirty="0"/>
              <a:t>USB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전원 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79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DFA8F-CE6C-4501-AE02-335B7559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OS </a:t>
            </a:r>
            <a:r>
              <a:rPr lang="ko-KR" altLang="en-US" dirty="0"/>
              <a:t>설치 후 초기 세팅 화면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C1A1C1A-D69D-4258-A20E-0A6729F7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시간 설정 </a:t>
            </a:r>
            <a:r>
              <a:rPr lang="en-US" altLang="ko-KR" dirty="0"/>
              <a:t>-&gt; </a:t>
            </a:r>
            <a:r>
              <a:rPr lang="ko-KR" altLang="en-US" dirty="0"/>
              <a:t>한국</a:t>
            </a:r>
            <a:r>
              <a:rPr lang="en-US" altLang="ko-KR" dirty="0"/>
              <a:t>/</a:t>
            </a:r>
            <a:r>
              <a:rPr lang="ko-KR" altLang="en-US" dirty="0"/>
              <a:t>서울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PW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Update - &gt; “System is up to date” -&gt; “Restart”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완료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24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610E4-983C-48DE-9597-CE800BE9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77CE663-20D4-4D69-AD69-34812342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 </a:t>
            </a:r>
            <a:r>
              <a:rPr lang="ko-KR" altLang="en-US" dirty="0" err="1"/>
              <a:t>최상단</a:t>
            </a:r>
            <a:r>
              <a:rPr lang="ko-KR" altLang="en-US" dirty="0"/>
              <a:t> 라즈베리 모양 클릭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Preferences -&gt; Raspberry Pi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                              그림처럼 설정 후 </a:t>
            </a:r>
            <a:r>
              <a:rPr lang="en-US" altLang="ko-KR" dirty="0"/>
              <a:t>OK-&gt; Reboot </a:t>
            </a:r>
            <a:r>
              <a:rPr lang="ko-KR" altLang="en-US" dirty="0"/>
              <a:t>진행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DC4A9-0DB7-4C5E-8EC5-DA74A57C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55" y="3060412"/>
            <a:ext cx="3598670" cy="31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5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BDC6C9-01B8-4A96-8731-0BFD65AA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908" y="2103437"/>
            <a:ext cx="10515600" cy="1325563"/>
          </a:xfrm>
        </p:spPr>
        <p:txBody>
          <a:bodyPr/>
          <a:lstStyle/>
          <a:p>
            <a:r>
              <a:rPr lang="en-US" altLang="ko-KR" b="1" dirty="0"/>
              <a:t>Chapter 1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35609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24BE246D5096A49A61468620B4F694C" ma:contentTypeVersion="2" ma:contentTypeDescription="새 문서를 만듭니다." ma:contentTypeScope="" ma:versionID="ffc1fd754d50385c74eaa0c429a23f87">
  <xsd:schema xmlns:xsd="http://www.w3.org/2001/XMLSchema" xmlns:xs="http://www.w3.org/2001/XMLSchema" xmlns:p="http://schemas.microsoft.com/office/2006/metadata/properties" xmlns:ns3="0e4de794-19e7-4a03-8a25-6601fbe4a2ad" targetNamespace="http://schemas.microsoft.com/office/2006/metadata/properties" ma:root="true" ma:fieldsID="37d4eeb6abfbeb3504662c7bbcc66b17" ns3:_="">
    <xsd:import namespace="0e4de794-19e7-4a03-8a25-6601fbe4a2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de794-19e7-4a03-8a25-6601fbe4a2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B8425E-138E-4BE1-A1A1-DEAF16F7CC8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e4de794-19e7-4a03-8a25-6601fbe4a2ad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C9C6FB-1032-40F6-99A4-A36D9F16D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4de794-19e7-4a03-8a25-6601fbe4a2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4506D1-FFA9-47EE-B148-AFA604BEB1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1454</Words>
  <Application>Microsoft Office PowerPoint</Application>
  <PresentationFormat>와이드스크린</PresentationFormat>
  <Paragraphs>196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MicrosoftYaHeiUI</vt:lpstr>
      <vt:lpstr>MicrosoftYaHeiUI-Bold</vt:lpstr>
      <vt:lpstr>Ubuntu Condensed</vt:lpstr>
      <vt:lpstr>Dotum</vt:lpstr>
      <vt:lpstr>맑은 고딕</vt:lpstr>
      <vt:lpstr>Arial</vt:lpstr>
      <vt:lpstr>Calibri</vt:lpstr>
      <vt:lpstr>Lato</vt:lpstr>
      <vt:lpstr>Office 테마</vt:lpstr>
      <vt:lpstr>IoT 1강</vt:lpstr>
      <vt:lpstr>라즈베리파이</vt:lpstr>
      <vt:lpstr>아두이노와 라즈베리파이 차이</vt:lpstr>
      <vt:lpstr>아두이노와 라즈베리파이 차이</vt:lpstr>
      <vt:lpstr>Raspberry PI OS 설치</vt:lpstr>
      <vt:lpstr>Raspberry PI OS 설치 후</vt:lpstr>
      <vt:lpstr>Raspberry PI OS 설치 후 초기 세팅 화면</vt:lpstr>
      <vt:lpstr>환경 설정</vt:lpstr>
      <vt:lpstr>Chapter 1 라즈베리파이 출력</vt:lpstr>
      <vt:lpstr>GPIO Extension Board</vt:lpstr>
      <vt:lpstr>GPIO pin number</vt:lpstr>
      <vt:lpstr>LED 키기</vt:lpstr>
      <vt:lpstr>브레드보드 사용법</vt:lpstr>
      <vt:lpstr>LED</vt:lpstr>
      <vt:lpstr>저항</vt:lpstr>
      <vt:lpstr>저항 값 읽는 법</vt:lpstr>
      <vt:lpstr>LED 키기</vt:lpstr>
      <vt:lpstr>코드</vt:lpstr>
      <vt:lpstr>코드 설명 </vt:lpstr>
      <vt:lpstr>코드 설명 </vt:lpstr>
      <vt:lpstr>코드 설명</vt:lpstr>
      <vt:lpstr>코드 설명</vt:lpstr>
      <vt:lpstr>코드 설명</vt:lpstr>
      <vt:lpstr>RGB LED 키기</vt:lpstr>
      <vt:lpstr>PWM</vt:lpstr>
      <vt:lpstr>Duty Cycle</vt:lpstr>
      <vt:lpstr>RGB 코드</vt:lpstr>
      <vt:lpstr>RGB 키기</vt:lpstr>
      <vt:lpstr>코드</vt:lpstr>
      <vt:lpstr>코드</vt:lpstr>
      <vt:lpstr>코드 설명</vt:lpstr>
      <vt:lpstr>코드 설명</vt:lpstr>
      <vt:lpstr>코드 실행</vt:lpstr>
      <vt:lpstr>코드 설명</vt:lpstr>
      <vt:lpstr>코드 설명</vt:lpstr>
      <vt:lpstr>실습</vt:lpstr>
      <vt:lpstr>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taehoon</cp:lastModifiedBy>
  <cp:revision>86</cp:revision>
  <dcterms:created xsi:type="dcterms:W3CDTF">2020-11-03T10:59:29Z</dcterms:created>
  <dcterms:modified xsi:type="dcterms:W3CDTF">2021-11-04T08:57:10Z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0x010100724BE246D5096A49A61468620B4F694C</vt:lpwstr>
  </property>
</Properties>
</file>